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256" r:id="rId5"/>
    <p:sldId id="332" r:id="rId6"/>
    <p:sldId id="334" r:id="rId7"/>
    <p:sldId id="335" r:id="rId8"/>
    <p:sldId id="336" r:id="rId9"/>
    <p:sldId id="343" r:id="rId10"/>
    <p:sldId id="344" r:id="rId11"/>
    <p:sldId id="339" r:id="rId12"/>
    <p:sldId id="340" r:id="rId13"/>
    <p:sldId id="341" r:id="rId14"/>
    <p:sldId id="342" r:id="rId15"/>
    <p:sldId id="337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ofdprogramma" id="{ADC51132-8B48-457D-BC3E-A5E4D46A701F}">
          <p14:sldIdLst>
            <p14:sldId id="256"/>
            <p14:sldId id="332"/>
            <p14:sldId id="334"/>
            <p14:sldId id="335"/>
            <p14:sldId id="336"/>
            <p14:sldId id="343"/>
            <p14:sldId id="344"/>
            <p14:sldId id="339"/>
            <p14:sldId id="340"/>
            <p14:sldId id="341"/>
            <p14:sldId id="342"/>
            <p14:sldId id="337"/>
          </p14:sldIdLst>
        </p14:section>
        <p14:section name="Aantekeningen" id="{9B249C58-6486-4D2A-950B-14C746E91BB5}">
          <p14:sldIdLst/>
        </p14:section>
        <p14:section name="Oud" id="{38089C85-C1C9-4151-916B-651C7A22C5B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0CC"/>
    <a:srgbClr val="C2B280"/>
    <a:srgbClr val="6E5B82"/>
    <a:srgbClr val="AA9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11D8D1-00CC-4612-A5DC-AB4F532E5731}" v="4" dt="2022-09-14T14:41:50.3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141" autoAdjust="0"/>
  </p:normalViewPr>
  <p:slideViewPr>
    <p:cSldViewPr snapToGrid="0">
      <p:cViewPr varScale="1">
        <p:scale>
          <a:sx n="54" d="100"/>
          <a:sy n="54" d="100"/>
        </p:scale>
        <p:origin x="1119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etse Bakker" userId="75f28d44-71ff-4fe0-b6dd-4c8fda81f512" providerId="ADAL" clId="{BAFD4BDC-632E-44A0-AC40-0F0262B048B8}"/>
    <pc:docChg chg="custSel addSld modSld sldOrd modSection">
      <pc:chgData name="Wietse Bakker" userId="75f28d44-71ff-4fe0-b6dd-4c8fda81f512" providerId="ADAL" clId="{BAFD4BDC-632E-44A0-AC40-0F0262B048B8}" dt="2022-04-13T08:01:38.247" v="4"/>
      <pc:docMkLst>
        <pc:docMk/>
      </pc:docMkLst>
      <pc:sldChg chg="addSp delSp add mod ord">
        <pc:chgData name="Wietse Bakker" userId="75f28d44-71ff-4fe0-b6dd-4c8fda81f512" providerId="ADAL" clId="{BAFD4BDC-632E-44A0-AC40-0F0262B048B8}" dt="2022-04-13T08:01:38.247" v="4"/>
        <pc:sldMkLst>
          <pc:docMk/>
          <pc:sldMk cId="3704714224" sldId="344"/>
        </pc:sldMkLst>
        <pc:spChg chg="del">
          <ac:chgData name="Wietse Bakker" userId="75f28d44-71ff-4fe0-b6dd-4c8fda81f512" providerId="ADAL" clId="{BAFD4BDC-632E-44A0-AC40-0F0262B048B8}" dt="2022-04-13T08:01:20.259" v="1" actId="478"/>
          <ac:spMkLst>
            <pc:docMk/>
            <pc:sldMk cId="3704714224" sldId="344"/>
            <ac:spMk id="9" creationId="{3082B5CC-B95A-43EB-A09A-CC7EE7BDE0F6}"/>
          </ac:spMkLst>
        </pc:spChg>
        <pc:picChg chg="add">
          <ac:chgData name="Wietse Bakker" userId="75f28d44-71ff-4fe0-b6dd-4c8fda81f512" providerId="ADAL" clId="{BAFD4BDC-632E-44A0-AC40-0F0262B048B8}" dt="2022-04-13T08:01:24.137" v="2" actId="22"/>
          <ac:picMkLst>
            <pc:docMk/>
            <pc:sldMk cId="3704714224" sldId="344"/>
            <ac:picMk id="4" creationId="{A13ECF52-0AB1-4C3B-8116-BD6154EAE039}"/>
          </ac:picMkLst>
        </pc:picChg>
      </pc:sldChg>
    </pc:docChg>
  </pc:docChgLst>
  <pc:docChgLst>
    <pc:chgData name="Wietse Bakker" userId="75f28d44-71ff-4fe0-b6dd-4c8fda81f512" providerId="ADAL" clId="{8AD55189-0002-479D-BB14-15D686C97FB9}"/>
    <pc:docChg chg="modSld">
      <pc:chgData name="Wietse Bakker" userId="75f28d44-71ff-4fe0-b6dd-4c8fda81f512" providerId="ADAL" clId="{8AD55189-0002-479D-BB14-15D686C97FB9}" dt="2022-04-12T05:55:18.017" v="20" actId="20577"/>
      <pc:docMkLst>
        <pc:docMk/>
      </pc:docMkLst>
      <pc:sldChg chg="modSp mod">
        <pc:chgData name="Wietse Bakker" userId="75f28d44-71ff-4fe0-b6dd-4c8fda81f512" providerId="ADAL" clId="{8AD55189-0002-479D-BB14-15D686C97FB9}" dt="2022-04-12T05:55:18.017" v="20" actId="20577"/>
        <pc:sldMkLst>
          <pc:docMk/>
          <pc:sldMk cId="3939179910" sldId="256"/>
        </pc:sldMkLst>
        <pc:spChg chg="mod">
          <ac:chgData name="Wietse Bakker" userId="75f28d44-71ff-4fe0-b6dd-4c8fda81f512" providerId="ADAL" clId="{8AD55189-0002-479D-BB14-15D686C97FB9}" dt="2022-04-12T05:55:18.017" v="20" actId="20577"/>
          <ac:spMkLst>
            <pc:docMk/>
            <pc:sldMk cId="3939179910" sldId="256"/>
            <ac:spMk id="11" creationId="{66111433-5821-4366-BDD9-DED31690FC4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3855B-03BF-324D-A613-14767094F329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5AF1F-B372-DA4F-953D-56C707A4A2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70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PID</a:t>
            </a:r>
          </a:p>
          <a:p>
            <a:endParaRPr lang="nl-NL" dirty="0"/>
          </a:p>
          <a:p>
            <a:r>
              <a:rPr lang="nl-NL" dirty="0"/>
              <a:t>Verschil tussen dit traject en spoor 3</a:t>
            </a:r>
          </a:p>
          <a:p>
            <a:r>
              <a:rPr lang="nl-NL" dirty="0"/>
              <a:t>Realisatie van een e-depot voor ons zelf</a:t>
            </a:r>
          </a:p>
          <a:p>
            <a:r>
              <a:rPr lang="nl-NL" dirty="0"/>
              <a:t>Met andere AD normen en standaarden voor DUTO binnen CG </a:t>
            </a:r>
          </a:p>
          <a:p>
            <a:endParaRPr lang="nl-NL" dirty="0"/>
          </a:p>
          <a:p>
            <a:r>
              <a:rPr lang="nl-NL" dirty="0"/>
              <a:t>budget november/december in begroting getemporiseerd en gefaseerd opgenomen</a:t>
            </a:r>
          </a:p>
          <a:p>
            <a:endParaRPr lang="nl-NL" dirty="0"/>
          </a:p>
          <a:p>
            <a:r>
              <a:rPr lang="nl-NL" dirty="0"/>
              <a:t>We merken dat het voor de gemeente lastig is om tijd vrij te maken en dat we die tijd wel nodig hebben</a:t>
            </a:r>
          </a:p>
          <a:p>
            <a:endParaRPr lang="nl-NL" dirty="0"/>
          </a:p>
          <a:p>
            <a:r>
              <a:rPr lang="nl-NL" dirty="0"/>
              <a:t>waar staan we nu, hoe gaan we het aanpakken, wat gaan we bereiken en wat hebben we daar voor nodig?</a:t>
            </a:r>
          </a:p>
          <a:p>
            <a:r>
              <a:rPr lang="nl-NL" dirty="0"/>
              <a:t>Welke functies?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5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92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726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Afspraak voor 13 april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41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8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Spoor 1: Commissie is opgenomen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42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Vanaf hier W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94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Bestemmingsreserve-noemen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74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Bestemmingsreserve-noemen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61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Bestemmingsreserve-noemen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21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956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2B7A2-4704-4173-AD86-B747FE4A37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900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69CB3E-B43D-4B4D-9CFC-EB482D9E0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6AF5677-5253-4FD6-875D-6882382374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24CB2-1FE2-4D7D-8BD8-7BD360E43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6A6-A4D4-4357-81F0-206667154E9F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56777F-E281-4767-B7D7-9CDDD6E7F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2F7E01-F8B5-40D5-BF7B-E371A63CB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102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38E70-C535-4465-9E40-88534388E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975B2A7-2869-44D4-BA0A-D7DD8D481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11E18B-CA39-4EAF-8817-A72AE773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C1EC-FA3D-46F9-8CDD-BCC18E29D68F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AD68B1-8775-4551-9F09-9DBF48F40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F608BA-417C-4936-AD99-23F170382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93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C69F233-2072-4EFB-BA6D-70C28EAD4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AFDCDA-6DBE-412F-BEFA-30BEEF7DF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36666A-4195-4145-9930-B33C85FE2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3B36-0A3A-4B2E-991F-B81E2AFE2EF7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C11879-5318-4A8A-B91D-0EFE18098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B70F7-8E4D-49D5-8007-CDF67144C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67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BBD87D-41D5-4EA0-A2C5-B862A9DF2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F88820-83DB-407E-B827-D3AA738CE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3F9649-42D9-40C1-97AF-39D4C848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FFEA-E81E-4527-A35A-DC4D03B6C112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336A7D-3C42-4D19-8375-0CEB027A1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19346FB-B193-4EC8-ADC0-E34DBA5F3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10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87326-707A-4F2B-AB18-873DAB1D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8E31A0-F7B5-4CC1-B897-FE1E95FEED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F6BFC8-A016-427B-AEC5-0EEE2560E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DDC7-F8C3-4D41-AB9B-34A7BDDBF503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2512E2-2C88-4F26-A9E8-E0D1CC89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4B9EA2-F2CC-4BF4-81AC-7B91EF7C4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129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C1F30B-3DE6-49F9-AFD5-8E09F6DF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199B5F-9C4F-42CF-B8C6-8C0C5EAC79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D8E1393-AB91-4E81-AC8B-087884BC8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0864D3-105C-4F0D-8F82-ABF10AC6B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2A8B-4396-4BB0-B772-5B9B7B4CAF0F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0D42056-3FE1-4C46-94BF-DBE5C4485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91051F8-1AAB-4F6A-9015-E86BBA62F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5557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26B6BA-7E56-4934-9EA2-FCB044F92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6E6D69-B4EB-49EF-A094-FF10835EE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84BDE7-EA73-4CF0-AE95-A3C494DCF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34078F-AF0C-4909-995A-2BD5C91B5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5FCB00D-8537-45D9-AE13-26709D56FD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180855D-F657-4523-A962-1B7FA4EB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BF3F-7AA4-4678-AAEA-A9C347591A7A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EDF16EC-E71F-46AD-BF7F-1B76E6792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DA0A8D8-56AE-4094-AF36-4303EBDD1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41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57CFA-FFFD-4B3A-BCEB-D8014BDE2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3B4FDC-5014-4A1C-B7B7-8C9D37E20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62966-87E5-49E6-B9FF-709D3302AD40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769E17D-183E-4CFE-9287-0611623C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BE8B044-D8AD-46BF-A5F5-45381F36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37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2A0AB04-AF2D-47A5-97FB-1D12C2B6F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A2FE-74D5-474F-8E7E-4C8186B538BC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08640EE-2F12-45E0-B071-172931BD2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63CCA8F-7FF9-42E5-8F57-DFDAC7C6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68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86AE2-4A8B-48B1-8A2E-9B026DA9D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2AC967-7E65-4F78-BECC-06E0212E4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56297E9-C98F-4A2A-92A6-6BA3C6A1E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52040E-62C8-45AE-AA1B-771D49737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B0A8-2B65-46B3-B964-9FF121364F24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F507AB-1A18-4C9D-A451-ADF43136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8F958A-C966-4F6E-8639-98B29C4BC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89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442B50-3EB2-4383-B715-8359C7B41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656BEC-F907-4F1C-895E-42ED208AC9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BFBE50-535B-406A-81B3-06DC73790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D320828-337E-49BC-B8C3-BA0210B5D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B360-810C-4C43-8525-35B2A6B83586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D56C03-25C3-4A68-B084-1B6DE7A4C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52DCDD-73A1-4BA5-8437-A01C35932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38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4C31D02-ED0A-4DDB-950E-FAF2CC48C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7096F4-2D66-47BD-9B1B-4B1B60CCC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72ACD1-DA8B-49BF-82C1-1A472DCE8F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0CE78-F714-4BB9-BC1F-3C1A1C7FC073}" type="datetime4">
              <a:rPr lang="nl-NL" smtClean="0"/>
              <a:t>14 september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DA9485-2CC0-481F-ACBA-EFB5F163F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CCDAD2-973B-4723-9BBE-374C34E2C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C2909-A989-4DDA-9A35-7D9224CF9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32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tekst, buiten&#10;&#10;Automatisch gegenereerde beschrijving">
            <a:extLst>
              <a:ext uri="{FF2B5EF4-FFF2-40B4-BE49-F238E27FC236}">
                <a16:creationId xmlns:a16="http://schemas.microsoft.com/office/drawing/2014/main" id="{073B943A-5E81-40E0-9A63-DD5486F528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E2F2A9-9FA2-4390-882A-A6EAE23F495C}"/>
              </a:ext>
            </a:extLst>
          </p:cNvPr>
          <p:cNvSpPr txBox="1"/>
          <p:nvPr/>
        </p:nvSpPr>
        <p:spPr>
          <a:xfrm>
            <a:off x="424400" y="2871625"/>
            <a:ext cx="2327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Programma </a:t>
            </a:r>
          </a:p>
          <a:p>
            <a:pPr algn="ctr"/>
            <a:r>
              <a:rPr lang="nl-NL" sz="2000" b="1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E-depot</a:t>
            </a: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66111433-5821-4366-BDD9-DED31690FC4F}"/>
              </a:ext>
            </a:extLst>
          </p:cNvPr>
          <p:cNvSpPr txBox="1"/>
          <p:nvPr/>
        </p:nvSpPr>
        <p:spPr>
          <a:xfrm>
            <a:off x="485522" y="3579511"/>
            <a:ext cx="22666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b="1" i="1" dirty="0">
                <a:solidFill>
                  <a:schemeClr val="bg1"/>
                </a:solidFill>
              </a:rPr>
              <a:t>Iteratief de toekomst in</a:t>
            </a: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endParaRPr lang="nl-NL" sz="1100" b="1" dirty="0">
              <a:solidFill>
                <a:schemeClr val="bg1"/>
              </a:solidFill>
            </a:endParaRPr>
          </a:p>
          <a:p>
            <a:pPr algn="ctr"/>
            <a:r>
              <a:rPr lang="nl-NL" sz="1100" b="1">
                <a:solidFill>
                  <a:schemeClr val="bg1"/>
                </a:solidFill>
              </a:rPr>
              <a:t>13 april 2022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7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61"/>
    </mc:Choice>
    <mc:Fallback xmlns="">
      <p:transition spd="slow" advTm="3106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2023 – 2024</a:t>
            </a:r>
            <a:br>
              <a:rPr lang="nl-NL" b="1" dirty="0">
                <a:solidFill>
                  <a:srgbClr val="6E5B82"/>
                </a:solidFill>
                <a:latin typeface="ThesisSans" pitchFamily="2" charset="0"/>
              </a:rPr>
            </a:br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(Spoor 2)</a:t>
            </a:r>
            <a:endParaRPr lang="en-US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10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4745131" y="561499"/>
            <a:ext cx="6096000" cy="3042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Robuuste samenwerking met regionaal draagvlak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Aangesloten op landelijke platformen en ontwikkelingen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Eerste standaardisatie(s) met NA en VNG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1 volled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 gerealiseerd en gestandaardiseerd component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1 component halverwege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realisatie en standaardisatie</a:t>
            </a: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11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Middelen en formatie</a:t>
            </a:r>
            <a:endParaRPr lang="en-US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11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8B51296-F5A7-4236-BD6B-65EA6C528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2711" y="1723170"/>
            <a:ext cx="5485925" cy="192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01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>
                <a:solidFill>
                  <a:srgbClr val="6E5B82"/>
                </a:solidFill>
                <a:latin typeface="ThesisSans" pitchFamily="2" charset="0"/>
              </a:rPr>
              <a:t>Betrokkenheid</a:t>
            </a:r>
            <a:br>
              <a:rPr lang="nl-NL" b="1">
                <a:solidFill>
                  <a:srgbClr val="6E5B82"/>
                </a:solidFill>
                <a:latin typeface="ThesisSans" pitchFamily="2" charset="0"/>
              </a:rPr>
            </a:br>
            <a:endParaRPr lang="en-US" b="1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12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5731189" y="704818"/>
            <a:ext cx="6096000" cy="333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nl-NL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 willen onze gemeenten en ons bestuur betrokken worden?</a:t>
            </a:r>
          </a:p>
          <a:p>
            <a:pPr marL="742950" lvl="1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NL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Bestuurlijke e-depot commissie (gedachtenspinsel van 2 bestuurders in de decembervergadering</a:t>
            </a:r>
            <a:r>
              <a:rPr lang="nl-NL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NL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Actieve ambtelijke participatie in beide sporen?</a:t>
            </a:r>
          </a:p>
          <a:p>
            <a:pPr marL="742950" lvl="1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NL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Ondersteuning door gemeenten</a:t>
            </a:r>
          </a:p>
          <a:p>
            <a:pPr marL="1200150" lvl="2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Inkoper</a:t>
            </a:r>
            <a:endParaRPr lang="nl-NL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43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561499"/>
            <a:ext cx="4389120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Overzicht</a:t>
            </a:r>
            <a:endParaRPr lang="en-US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2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5381625" y="704818"/>
            <a:ext cx="6096000" cy="333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Meerjarig programma voor de realisatie van een e-depot voor het RAZU en inpassing van dat e-depot binnen Common Ground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Twee parallelle ‘sporen’: Realisatie en Common Ground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bereiken onze doelen incrementeel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pragmatisch 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werken zo veel mogelijk samen met partners in ons werkgebied, onze regio en landelijk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concrete toezeggingen van regionale partners</a:t>
            </a: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05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561499"/>
            <a:ext cx="4389120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>
                <a:solidFill>
                  <a:srgbClr val="6E5B82"/>
                </a:solidFill>
                <a:latin typeface="ThesisSans" pitchFamily="2" charset="0"/>
              </a:rPr>
              <a:t>Realisatie</a:t>
            </a:r>
            <a:br>
              <a:rPr lang="nl-NL" b="1">
                <a:solidFill>
                  <a:srgbClr val="6E5B82"/>
                </a:solidFill>
                <a:latin typeface="ThesisSans" pitchFamily="2" charset="0"/>
              </a:rPr>
            </a:br>
            <a:r>
              <a:rPr lang="nl-NL" b="1">
                <a:solidFill>
                  <a:srgbClr val="6E5B82"/>
                </a:solidFill>
                <a:latin typeface="ThesisSans" pitchFamily="2" charset="0"/>
              </a:rPr>
              <a:t>(spoor 1)</a:t>
            </a:r>
            <a:endParaRPr lang="en-US" b="1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3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5381625" y="704818"/>
            <a:ext cx="6096000" cy="5710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Doelen: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Modulair e-depot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Binnen 2 jaar (na start) een werkende basis (opname, beheer en basale toegang)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 veel mogelijk reeds gebaseerd / voorgesorteerd op Common Ground standaarden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Continu afgestemd met spoor 2.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>
              <a:lnSpc>
                <a:spcPct val="107000"/>
              </a:lnSpc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Opzet: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Kerngroep Realisatie bestaat uit RAZU-medewerkers (evt. aangevuld door gemeentelijke experts)</a:t>
            </a:r>
          </a:p>
          <a:p>
            <a:pPr marL="1257300" lvl="2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Beheert ontwikkelagenda en faseplanning</a:t>
            </a:r>
          </a:p>
          <a:p>
            <a:pPr marL="1257300" lvl="2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Stuurt sprints aan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Primair gefinancierd door het RAZU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Uitgevoerd in samenwerking met onze gemeenten en de markt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59FB560-00A8-4AB5-92E6-9ACFBE6A7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5462" y="2466551"/>
            <a:ext cx="3615129" cy="382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9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 fontScale="90000"/>
          </a:bodyPr>
          <a:lstStyle/>
          <a:p>
            <a:pPr algn="l"/>
            <a:r>
              <a:rPr lang="nl-NL" b="1">
                <a:solidFill>
                  <a:srgbClr val="6E5B82"/>
                </a:solidFill>
                <a:latin typeface="ThesisSans" pitchFamily="2" charset="0"/>
              </a:rPr>
              <a:t>Common Ground</a:t>
            </a:r>
            <a:br>
              <a:rPr lang="nl-NL" b="1">
                <a:solidFill>
                  <a:srgbClr val="6E5B82"/>
                </a:solidFill>
                <a:latin typeface="ThesisSans" pitchFamily="2" charset="0"/>
              </a:rPr>
            </a:br>
            <a:r>
              <a:rPr lang="nl-NL" b="1">
                <a:solidFill>
                  <a:srgbClr val="6E5B82"/>
                </a:solidFill>
                <a:latin typeface="ThesisSans" pitchFamily="2" charset="0"/>
              </a:rPr>
              <a:t>(spoor 2)</a:t>
            </a:r>
            <a:endParaRPr lang="en-US" b="1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4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5731189" y="561499"/>
            <a:ext cx="6096000" cy="6006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Doelen: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Duurzame Toegankelijkheid binnen Common Ground borgen</a:t>
            </a:r>
          </a:p>
          <a:p>
            <a:pPr marL="1257300" lvl="2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Dit behelst ook het standaardiseren van </a:t>
            </a:r>
            <a:r>
              <a:rPr lang="nl-NL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DuTo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-ontwikkelingen binnen CG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E-depot functionaliteiten binnen Common Ground mogelijk maken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>
              <a:lnSpc>
                <a:spcPct val="107000"/>
              </a:lnSpc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Opzet: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Kerngroep Common Ground bestaat uit RAZU-medewerkers en (regio) partners</a:t>
            </a:r>
          </a:p>
          <a:p>
            <a:pPr marL="1257300" lvl="2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Beheert ontwikkelagenda en faseplanning</a:t>
            </a:r>
          </a:p>
          <a:p>
            <a:pPr marL="1257300" lvl="2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Stuurt sprints aan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Gemixte financiering (input RAZU + partners + evt. subsidies CG)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Uitgevoerd in samenwerking met CG-koplopers, VNG en andere landelijke partners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D8F910C-495F-4C5C-83F3-ACD93DE2B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50" y="2540593"/>
            <a:ext cx="3937483" cy="339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7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Resultaten in 2022</a:t>
            </a:r>
            <a:endParaRPr lang="en-US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5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5381625" y="704818"/>
            <a:ext cx="6096000" cy="5117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Fase 1 (feb – mei ‘22)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PID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Werkafspraken met partners en gemeenten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Informatiepakket raden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>
              <a:lnSpc>
                <a:spcPct val="107000"/>
              </a:lnSpc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Fase 2 (vanaf mei 2022)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Ontwikkelagenda 2023 opstellen voor beide sporen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Architectuur e-depot (versie 1)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Voorbereidingen treffen voor basis infrastructuur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Overzicht krijgen van CG-aansluiting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hebben we hier voor nodig?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Inhuur architect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Inhuur inkoper</a:t>
            </a:r>
          </a:p>
          <a:p>
            <a:pPr marL="800100" lvl="1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Inkooptraject basisinfrastructuur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17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sz="4000" b="1" dirty="0">
                <a:solidFill>
                  <a:srgbClr val="6E5B82"/>
                </a:solidFill>
                <a:latin typeface="ThesisSans" pitchFamily="2" charset="0"/>
              </a:rPr>
              <a:t>Bestemmingsreserve</a:t>
            </a:r>
            <a:endParaRPr lang="en-US" sz="4000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6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146FB3CC-0191-4158-BB5F-666BED893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33084"/>
              </p:ext>
            </p:extLst>
          </p:nvPr>
        </p:nvGraphicFramePr>
        <p:xfrm>
          <a:off x="4978005" y="1270458"/>
          <a:ext cx="6656565" cy="34808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8391">
                  <a:extLst>
                    <a:ext uri="{9D8B030D-6E8A-4147-A177-3AD203B41FA5}">
                      <a16:colId xmlns:a16="http://schemas.microsoft.com/office/drawing/2014/main" val="469836836"/>
                    </a:ext>
                  </a:extLst>
                </a:gridCol>
                <a:gridCol w="2219087">
                  <a:extLst>
                    <a:ext uri="{9D8B030D-6E8A-4147-A177-3AD203B41FA5}">
                      <a16:colId xmlns:a16="http://schemas.microsoft.com/office/drawing/2014/main" val="3564725810"/>
                    </a:ext>
                  </a:extLst>
                </a:gridCol>
                <a:gridCol w="2219087">
                  <a:extLst>
                    <a:ext uri="{9D8B030D-6E8A-4147-A177-3AD203B41FA5}">
                      <a16:colId xmlns:a16="http://schemas.microsoft.com/office/drawing/2014/main" val="1303040371"/>
                    </a:ext>
                  </a:extLst>
                </a:gridCol>
              </a:tblGrid>
              <a:tr h="1752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>
                          <a:effectLst/>
                        </a:rPr>
                        <a:t>Bestemmingsreserve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6E5B8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E-depot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6E5B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453161"/>
                  </a:ext>
                </a:extLst>
              </a:tr>
              <a:tr h="1752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>
                          <a:solidFill>
                            <a:sysClr val="windowText" lastClr="000000"/>
                          </a:solidFill>
                          <a:effectLst/>
                        </a:rPr>
                        <a:t>Ingesteld in </a:t>
                      </a:r>
                      <a:endParaRPr lang="nl-NL" sz="1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C2B2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Jaarrekening 2014 (2015)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C2B2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38920"/>
                  </a:ext>
                </a:extLst>
              </a:tr>
              <a:tr h="12756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>
                          <a:solidFill>
                            <a:sysClr val="windowText" lastClr="000000"/>
                          </a:solidFill>
                          <a:effectLst/>
                        </a:rPr>
                        <a:t>Doel</a:t>
                      </a:r>
                      <a:endParaRPr lang="nl-NL" sz="1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6E0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Deze reserve is bedoeld om incidentele kosten voor met name het voorbereiden en implementeren van een e-depotvoorziening te dekken.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Historie: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alibri" panose="020F0502020204030204" pitchFamily="34" charset="0"/>
                        <a:buChar char="-"/>
                      </a:pPr>
                      <a:r>
                        <a:rPr lang="nl-NL" sz="1000" dirty="0">
                          <a:effectLst/>
                        </a:rPr>
                        <a:t>Plan voor e-depot voorziening 2015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alibri" panose="020F0502020204030204" pitchFamily="34" charset="0"/>
                        <a:buChar char="-"/>
                      </a:pPr>
                      <a:r>
                        <a:rPr lang="nl-NL" sz="1000" dirty="0">
                          <a:effectLst/>
                        </a:rPr>
                        <a:t>Beleidsplan 2019 – 2022 (Pilot e-depot 2020-2021)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000" dirty="0">
                          <a:effectLst/>
                        </a:rPr>
                        <a:t>Realisatie e-depot 2022 e.v.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6E0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685915"/>
                  </a:ext>
                </a:extLst>
              </a:tr>
              <a:tr h="1752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>
                          <a:solidFill>
                            <a:sysClr val="windowText" lastClr="000000"/>
                          </a:solidFill>
                          <a:effectLst/>
                        </a:rPr>
                        <a:t>Saldo per 1 januari 2022</a:t>
                      </a:r>
                      <a:endParaRPr lang="nl-NL" sz="1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C2B2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€ 55.045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C2B2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44951"/>
                  </a:ext>
                </a:extLst>
              </a:tr>
              <a:tr h="175256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Geplande activiteiten in 2022</a:t>
                      </a:r>
                      <a:endParaRPr lang="nl-NL" sz="1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6E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>
                          <a:effectLst/>
                        </a:rPr>
                        <a:t>Omschrijving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6E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Verwachte kosten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6E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557971"/>
                  </a:ext>
                </a:extLst>
              </a:tr>
              <a:tr h="150417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nl-NL" sz="1000" dirty="0">
                          <a:effectLst/>
                        </a:rPr>
                        <a:t>Fase 1 (spoor 1) – Voorbereiden en definiëren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nl-NL" sz="1000" dirty="0">
                          <a:effectLst/>
                        </a:rPr>
                        <a:t>Fase 2 (spoor 1) – Opbouwen basis (overloop naar 2023)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000" u="sng" dirty="0">
                          <a:effectLst/>
                        </a:rPr>
                        <a:t>Totaal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6E0CC"/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€ 15.000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</a:p>
                    <a:p>
                      <a:pPr marL="228600"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€ 40.000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000" dirty="0">
                          <a:effectLst/>
                        </a:rPr>
                        <a:t> </a:t>
                      </a:r>
                    </a:p>
                    <a:p>
                      <a:pPr marL="228600" algn="just">
                        <a:lnSpc>
                          <a:spcPct val="107000"/>
                        </a:lnSpc>
                      </a:pPr>
                      <a:r>
                        <a:rPr lang="nl-NL" sz="1000" u="sng" dirty="0">
                          <a:effectLst/>
                        </a:rPr>
                        <a:t>€ 55.000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E6E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518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824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Resultaten in 2022</a:t>
            </a:r>
            <a:endParaRPr lang="en-US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7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13ECF52-0AB1-4C3B-8116-BD6154EAE0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8474"/>
            <a:ext cx="12192000" cy="66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71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2023 – 2024</a:t>
            </a:r>
            <a:br>
              <a:rPr lang="nl-NL" b="1" dirty="0">
                <a:solidFill>
                  <a:srgbClr val="6E5B82"/>
                </a:solidFill>
                <a:latin typeface="ThesisSans" pitchFamily="2" charset="0"/>
              </a:rPr>
            </a:br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(Spoor 1)</a:t>
            </a:r>
            <a:endParaRPr lang="en-US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8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4745131" y="561499"/>
            <a:ext cx="6096000" cy="5117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Vanaf 2023 worden op basis van de ontwikkelagenda concrete modules en componenten ingekocht en/of ontwikkeld</a:t>
            </a:r>
          </a:p>
          <a:p>
            <a:pPr marL="1200150" lvl="2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Vanaf 2024 staat het eerste geheel en kan door externen (gemeenten en inwoners) getest worden</a:t>
            </a: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Vanaf 2023 zal de functioneel beheerder aan de slag gaan:</a:t>
            </a:r>
          </a:p>
          <a:p>
            <a:pPr marL="1200150" lvl="2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Opstellen eisen en wensen vanuit functioneel-technisch oogpunt</a:t>
            </a:r>
          </a:p>
          <a:p>
            <a:pPr marL="1200150" lvl="2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nrichten van de modules en componenten 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Vanaf 2023 zal de medewerker digitale archieven starten met:</a:t>
            </a:r>
          </a:p>
          <a:p>
            <a:pPr marL="1200150" lvl="2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eerste inrichting van het e-depot als geheel</a:t>
            </a:r>
          </a:p>
          <a:p>
            <a:pPr marL="1200150" lvl="2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Procedures, werkwijzen, stukken voor particuliere archieven</a:t>
            </a:r>
          </a:p>
          <a:p>
            <a:pPr marL="1200150" lvl="2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Opname reeds aanwezige digitale archieven </a:t>
            </a: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00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CC575AE-CDEC-4843-A0D9-23F2931BD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5" y="5931926"/>
            <a:ext cx="784018" cy="5757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0AE6E9-1E5C-476F-89C7-973D0A62E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98" y="561499"/>
            <a:ext cx="4895851" cy="1785461"/>
          </a:xfrm>
        </p:spPr>
        <p:txBody>
          <a:bodyPr lIns="0" tIns="0" rIns="0" bIns="0" anchor="t" anchorCtr="0">
            <a:normAutofit/>
          </a:bodyPr>
          <a:lstStyle/>
          <a:p>
            <a:pPr algn="l"/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2023 – 2024</a:t>
            </a:r>
            <a:br>
              <a:rPr lang="nl-NL" b="1" dirty="0">
                <a:solidFill>
                  <a:srgbClr val="6E5B82"/>
                </a:solidFill>
                <a:latin typeface="ThesisSans" pitchFamily="2" charset="0"/>
              </a:rPr>
            </a:br>
            <a:r>
              <a:rPr lang="nl-NL" b="1" dirty="0">
                <a:solidFill>
                  <a:srgbClr val="6E5B82"/>
                </a:solidFill>
                <a:latin typeface="ThesisSans" pitchFamily="2" charset="0"/>
              </a:rPr>
              <a:t>(Spoor 2)</a:t>
            </a:r>
            <a:endParaRPr lang="en-US" b="1" dirty="0">
              <a:solidFill>
                <a:srgbClr val="6E5B82"/>
              </a:solidFill>
              <a:latin typeface="ThesisSans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D66178-43DE-4253-8BE5-6A8C8E9C403F}"/>
              </a:ext>
            </a:extLst>
          </p:cNvPr>
          <p:cNvSpPr txBox="1"/>
          <p:nvPr/>
        </p:nvSpPr>
        <p:spPr>
          <a:xfrm>
            <a:off x="11048606" y="6282981"/>
            <a:ext cx="585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>
                <a:solidFill>
                  <a:srgbClr val="C2B280"/>
                </a:solidFill>
              </a:rPr>
              <a:t> </a:t>
            </a:r>
            <a:r>
              <a:rPr lang="nl-NL" sz="1100" b="1"/>
              <a:t>|</a:t>
            </a:r>
            <a:r>
              <a:rPr lang="nl-NL" sz="1100" b="1">
                <a:solidFill>
                  <a:srgbClr val="C2B280"/>
                </a:solidFill>
              </a:rPr>
              <a:t> </a:t>
            </a:r>
            <a:fld id="{55DBB7A7-9BBA-4FA3-9958-08F3EB7FD418}" type="slidenum">
              <a:rPr lang="nl-NL" sz="1100" b="1" smtClean="0">
                <a:solidFill>
                  <a:srgbClr val="C2B280"/>
                </a:solidFill>
              </a:rPr>
              <a:pPr/>
              <a:t>9</a:t>
            </a:fld>
            <a:endParaRPr lang="en-US" sz="1100" b="1">
              <a:solidFill>
                <a:srgbClr val="C2B28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1BB31-8246-4B5B-8E77-80729B4C9F6A}"/>
              </a:ext>
            </a:extLst>
          </p:cNvPr>
          <p:cNvSpPr txBox="1"/>
          <p:nvPr/>
        </p:nvSpPr>
        <p:spPr>
          <a:xfrm>
            <a:off x="6301307" y="6290075"/>
            <a:ext cx="49557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err="1">
                <a:solidFill>
                  <a:srgbClr val="6E5B82"/>
                </a:solidFill>
              </a:rPr>
              <a:t>Programma</a:t>
            </a:r>
            <a:r>
              <a:rPr lang="en-US" sz="1100" b="1">
                <a:solidFill>
                  <a:srgbClr val="6E5B82"/>
                </a:solidFill>
              </a:rPr>
              <a:t> e-depot </a:t>
            </a:r>
            <a:fld id="{D11DCB30-3445-4B04-B073-096D3148B545}" type="datetime4">
              <a:rPr lang="nl-NL" sz="1100" b="1" smtClean="0">
                <a:solidFill>
                  <a:srgbClr val="6E5B82"/>
                </a:solidFill>
              </a:rPr>
              <a:t>14 september 2022</a:t>
            </a:fld>
            <a:endParaRPr lang="en-US" sz="1100" b="1">
              <a:solidFill>
                <a:srgbClr val="6E5B8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2B5CC-B95A-43EB-A09A-CC7EE7BDE0F6}"/>
              </a:ext>
            </a:extLst>
          </p:cNvPr>
          <p:cNvSpPr txBox="1"/>
          <p:nvPr/>
        </p:nvSpPr>
        <p:spPr>
          <a:xfrm>
            <a:off x="4745131" y="561499"/>
            <a:ext cx="6096000" cy="3042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Robuuste samenwerking met regionaal draagvlak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Aangesloten op landelijke platformen en ontwikkelingen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Eerste standaardisatie(s) met NA en VNG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1 volled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 gerealiseerd en gestandaardiseerd component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N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1 component halverwege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realisatie en standaardisatie</a:t>
            </a: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9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640"/>
    </mc:Choice>
    <mc:Fallback xmlns="">
      <p:transition spd="slow" advTm="167640"/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D4B3295838E041AA48681593A920AB" ma:contentTypeVersion="17" ma:contentTypeDescription="Een nieuw document maken." ma:contentTypeScope="" ma:versionID="258b3f02b6b058cf3ee0ba74ee93e079">
  <xsd:schema xmlns:xsd="http://www.w3.org/2001/XMLSchema" xmlns:xs="http://www.w3.org/2001/XMLSchema" xmlns:p="http://schemas.microsoft.com/office/2006/metadata/properties" xmlns:ns2="05c69088-5412-4853-8944-fdfbc2d74cad" xmlns:ns3="10e106aa-1c33-4fbb-8989-676e50241683" targetNamespace="http://schemas.microsoft.com/office/2006/metadata/properties" ma:root="true" ma:fieldsID="fdc872a6483d1dc3ac853515558eca51" ns2:_="" ns3:_="">
    <xsd:import namespace="05c69088-5412-4853-8944-fdfbc2d74cad"/>
    <xsd:import namespace="10e106aa-1c33-4fbb-8989-676e502416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c69088-5412-4853-8944-fdfbc2d74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0bde4269-7c0f-42d6-b455-ed60271de2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106aa-1c33-4fbb-8989-676e5024168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0d5c208-1ad1-42bf-bd64-b92a49dd22fd}" ma:internalName="TaxCatchAll" ma:showField="CatchAllData" ma:web="10e106aa-1c33-4fbb-8989-676e502416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e106aa-1c33-4fbb-8989-676e50241683" xsi:nil="true"/>
    <lcf76f155ced4ddcb4097134ff3c332f xmlns="05c69088-5412-4853-8944-fdfbc2d74ca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8D076FF-630F-43D8-958A-21AFC634F3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3069E4-B07F-430F-B2E9-7417F15CEF28}"/>
</file>

<file path=customXml/itemProps3.xml><?xml version="1.0" encoding="utf-8"?>
<ds:datastoreItem xmlns:ds="http://schemas.openxmlformats.org/officeDocument/2006/customXml" ds:itemID="{C30F4B51-311F-4A38-A169-0104700A6D30}">
  <ds:schemaRefs>
    <ds:schemaRef ds:uri="http://schemas.microsoft.com/office/2006/metadata/properties"/>
    <ds:schemaRef ds:uri="http://schemas.microsoft.com/office/infopath/2007/PartnerControls"/>
    <ds:schemaRef ds:uri="4a1e2251-2e8a-4728-aa96-9ed6b6b829c2"/>
    <ds:schemaRef ds:uri="78a3db9b-d269-4801-a1b0-3dfbdecda7b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789</Words>
  <Application>Microsoft Office PowerPoint</Application>
  <PresentationFormat>Breedbeeld</PresentationFormat>
  <Paragraphs>181</Paragraphs>
  <Slides>12</Slides>
  <Notes>12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ThesisSans</vt:lpstr>
      <vt:lpstr>Kantoorthema</vt:lpstr>
      <vt:lpstr>PowerPoint-presentatie</vt:lpstr>
      <vt:lpstr>Overzicht</vt:lpstr>
      <vt:lpstr>Realisatie (spoor 1)</vt:lpstr>
      <vt:lpstr>Common Ground (spoor 2)</vt:lpstr>
      <vt:lpstr>Resultaten in 2022</vt:lpstr>
      <vt:lpstr>Bestemmingsreserve</vt:lpstr>
      <vt:lpstr>Resultaten in 2022</vt:lpstr>
      <vt:lpstr>2023 – 2024 (Spoor 1)</vt:lpstr>
      <vt:lpstr>2023 – 2024 (Spoor 2)</vt:lpstr>
      <vt:lpstr>2023 – 2024 (Spoor 2)</vt:lpstr>
      <vt:lpstr>Middelen en formatie</vt:lpstr>
      <vt:lpstr>Betrokkenheid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Wietse Bakker</dc:creator>
  <cp:lastModifiedBy>Erika Hokke</cp:lastModifiedBy>
  <cp:revision>2</cp:revision>
  <cp:lastPrinted>2021-08-10T10:53:25Z</cp:lastPrinted>
  <dcterms:created xsi:type="dcterms:W3CDTF">2021-08-09T12:11:26Z</dcterms:created>
  <dcterms:modified xsi:type="dcterms:W3CDTF">2022-09-14T14:41:51Z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0x010100B7D4B3295838E041AA48681593A920AB</vt:lpwstr>
  </property>
  <property fmtid="{D5CDD505-2E9C-101B-9397-08002B2CF9AE}" pid="3" name="MediaServiceImageTags">
    <vt:lpwstr/>
  </property>
  <property fmtid="{D5CDD505-2E9C-101B-9397-08002B2CF9AE}" pid="4" name="Order">
    <vt:r8>7254600</vt:r8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_ExtendedDescription">
    <vt:lpwstr/>
  </property>
</Properties>
</file>