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63" r:id="rId7"/>
    <p:sldId id="264" r:id="rId8"/>
    <p:sldId id="257" r:id="rId9"/>
    <p:sldId id="258" r:id="rId10"/>
    <p:sldId id="259" r:id="rId11"/>
    <p:sldId id="260" r:id="rId12"/>
    <p:sldId id="261" r:id="rId13"/>
    <p:sldId id="262" r:id="rId14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C256A0-CBE0-43A6-8922-A0C112E02677}" v="9" dt="2019-05-06T05:55:55.6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75" d="100"/>
          <a:sy n="75" d="100"/>
        </p:scale>
        <p:origin x="636" y="-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1" Type="http://schemas.openxmlformats.org/officeDocument/2006/relationships/slide" Target="slides/slide6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1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ietse Bakker" userId="75f28d44-71ff-4fe0-b6dd-4c8fda81f512" providerId="ADAL" clId="{DBC256A0-CBE0-43A6-8922-A0C112E02677}"/>
    <pc:docChg chg="addSld modSld sldOrd">
      <pc:chgData name="Wietse Bakker" userId="75f28d44-71ff-4fe0-b6dd-4c8fda81f512" providerId="ADAL" clId="{DBC256A0-CBE0-43A6-8922-A0C112E02677}" dt="2019-05-06T05:52:43.992" v="2"/>
      <pc:docMkLst>
        <pc:docMk/>
      </pc:docMkLst>
      <pc:sldChg chg="addSp modSp add ord">
        <pc:chgData name="Wietse Bakker" userId="75f28d44-71ff-4fe0-b6dd-4c8fda81f512" providerId="ADAL" clId="{DBC256A0-CBE0-43A6-8922-A0C112E02677}" dt="2019-05-06T05:52:43.992" v="2"/>
        <pc:sldMkLst>
          <pc:docMk/>
          <pc:sldMk cId="594583631" sldId="263"/>
        </pc:sldMkLst>
        <pc:picChg chg="add mod">
          <ac:chgData name="Wietse Bakker" userId="75f28d44-71ff-4fe0-b6dd-4c8fda81f512" providerId="ADAL" clId="{DBC256A0-CBE0-43A6-8922-A0C112E02677}" dt="2019-05-06T05:52:43.992" v="2"/>
          <ac:picMkLst>
            <pc:docMk/>
            <pc:sldMk cId="594583631" sldId="263"/>
            <ac:picMk id="4" creationId="{52F7F8D2-B32C-4515-8CB9-1E209045720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DD17F4-07FB-4067-9B55-028FFB1275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88454659-37F4-46F8-8EAE-F63600CD3D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78CD2E3-9F5F-4501-B038-6B8F10E2E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08F0A6B-4789-4ABF-BE3F-655605700D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CCA7126-7D12-4878-8279-0DB0D8746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4774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24E88C-1D2E-4023-8188-A615509DE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2EC42F5-D20B-4A81-8B67-E23512205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D70BB05-6FE7-4180-BA8B-825FEFF04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5300386-3ED3-48B5-BF4F-6DAE41967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352EAFD-1C6E-466A-B337-1ED003C55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8896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1E6515A-D08E-47D2-9FAE-860BAAFB4A1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DE8C146C-F527-4587-869B-9A59D07D32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C7FA43E-E688-4914-9AEF-68864460DC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4E9B5D9-8D68-4B81-AFAC-01D890E87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A5CF1CA1-C8B5-43AA-844B-26261B708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05331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64CBBB5-CB03-42FA-B5CC-2F22250A2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32F623B-0595-4F72-93AA-3125E41903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F2341A45-4EE5-472F-941E-FF7A518EA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416615-2F7C-498E-8C0C-09FA3AC0E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7461D6F-B541-4A96-A21D-5758EE0C3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43302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162F06-E02B-4CE8-AE99-944437197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AEC6D45C-FB0E-4906-A1E1-79C91B804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D2D3347-09C7-4560-9B7A-2BDB0B4283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54266C9-384C-44CC-AE83-35DF5C330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E1102DA2-E8D2-43EF-A674-48BE432CF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14986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88B8F88-D40F-415F-8D90-1F880DF1A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80A231F-53BF-49F8-86C9-A56451066EB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F4BFF7CB-BE26-46C6-B689-E0D53214E6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E4B7CFC-9445-4586-831A-8C505C7B4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A04CEF03-87CA-42F7-A4F5-53C1C92C9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7BDD5ED7-6457-4C6B-B7B3-B6A4AB9AEF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44083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482915A-3CE6-44C6-82EA-A1C8967178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89A09868-3B1D-4D84-BC6D-D57363676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C478F5A3-0E32-4CA5-8EE0-29DB2A32C2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D907B85A-A2A0-49E4-B36F-64D86A7E41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D31027AD-1C19-4602-B5F3-2A54EA86097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BE774BF-FE4B-47DF-BD9F-790285FAD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7B809B97-8EFE-4DF6-B7E9-15ABBEF52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ED2D887C-7904-4613-A72A-878B315E9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89911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01142BE-401B-4F96-8F0F-61805EE21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BE2BEBD-3F59-4AA2-9C98-8C97875EA5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59A8A52D-BEC2-41EC-BBE5-985710ED7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38A5EB5C-2C7B-4AFD-8954-533BEE877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7142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3FCFFE5-7D76-4D1F-B09C-0AA378626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A3B70F01-9301-48FA-84AA-1534B9B3D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B3AE664E-1C46-4E88-9A0A-9934A353C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32874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42E832-2505-455B-85AE-7F99D0434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BD33FFA-243C-4CB3-AD72-2A470522D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088C11B-6B4B-4D76-AE70-642086D986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F977042-F539-4763-8B0C-11E9D634C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BA7A1FB-47FC-408A-8FA6-E1361C821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11B87244-F1EF-4AC8-A921-A59787187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2542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0A69AC-EB80-4DBA-8805-0E0454BD38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62B0C25F-92B1-477A-8DAC-D62D79F22EA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1FB48DC-572B-4C8E-A6B6-D4E69050D4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357515B-3EDA-455F-81B3-DD2ECF626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F6B6FB0-7D23-488F-B0EF-4CE9F7C4E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2738DFC-37D6-45E6-A055-1672799D3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183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47D8757C-A277-4E2E-B171-E1D6B0D1F3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92CBE20-D65A-46D4-AD77-568CEC0039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F62AAA3-E998-4795-B2C1-6D3587EC37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FB9147-B027-47FB-89F2-EC78506F7297}" type="datetimeFigureOut">
              <a:rPr lang="nl-NL" smtClean="0"/>
              <a:t>6-5-2019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03347F9-926F-4C4A-B25F-76CDDC5380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F123F68-6418-4BB3-8DCE-7A1E20DBCF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07522-4759-4E18-AB13-7B17DB2B5130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22871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>
            <a:extLst>
              <a:ext uri="{FF2B5EF4-FFF2-40B4-BE49-F238E27FC236}">
                <a16:creationId xmlns:a16="http://schemas.microsoft.com/office/drawing/2014/main" id="{2A0E4E09-FC02-4ADC-951A-3FFA90B6FE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43402662-B137-4D0F-8F2D-66849835C6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0" r="11237"/>
          <a:stretch/>
        </p:blipFill>
        <p:spPr>
          <a:xfrm>
            <a:off x="-305" y="-1"/>
            <a:ext cx="6423053" cy="6858001"/>
          </a:xfrm>
          <a:prstGeom prst="rect">
            <a:avLst/>
          </a:prstGeom>
        </p:spPr>
      </p:pic>
      <p:pic>
        <p:nvPicPr>
          <p:cNvPr id="17" name="Picture 11">
            <a:extLst>
              <a:ext uri="{FF2B5EF4-FFF2-40B4-BE49-F238E27FC236}">
                <a16:creationId xmlns:a16="http://schemas.microsoft.com/office/drawing/2014/main" id="{24F266AD-725B-4A9D-B448-4C000F95CB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6536FF8-B585-46E6-A141-F6B55FC64D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8272" y="4614272"/>
            <a:ext cx="4800261" cy="1644592"/>
          </a:xfrm>
        </p:spPr>
        <p:txBody>
          <a:bodyPr anchor="t">
            <a:normAutofit fontScale="90000"/>
          </a:bodyPr>
          <a:lstStyle/>
          <a:p>
            <a:pPr algn="l"/>
            <a:r>
              <a:rPr lang="nl-NL" sz="4400" dirty="0">
                <a:solidFill>
                  <a:srgbClr val="000000"/>
                </a:solidFill>
              </a:rPr>
              <a:t>Notitie Marktverkenning </a:t>
            </a:r>
            <a:br>
              <a:rPr lang="nl-NL" sz="4400" dirty="0">
                <a:solidFill>
                  <a:srgbClr val="000000"/>
                </a:solidFill>
              </a:rPr>
            </a:br>
            <a:r>
              <a:rPr lang="nl-NL" sz="4400" dirty="0">
                <a:solidFill>
                  <a:srgbClr val="000000"/>
                </a:solidFill>
              </a:rPr>
              <a:t>e-Depot 2019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085577DC-CB90-423F-9F40-4A19AD16A5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748272" y="3775439"/>
            <a:ext cx="4711745" cy="838831"/>
          </a:xfrm>
        </p:spPr>
        <p:txBody>
          <a:bodyPr anchor="b">
            <a:normAutofit/>
          </a:bodyPr>
          <a:lstStyle/>
          <a:p>
            <a:pPr algn="l"/>
            <a:r>
              <a:rPr lang="nl-NL" sz="1800" dirty="0">
                <a:solidFill>
                  <a:srgbClr val="000000"/>
                </a:solidFill>
              </a:rPr>
              <a:t>Bestuursvergadering 25 april 2019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9BF9D6A0-D6EB-4154-ACCD-DE29AC7FDC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1196" y="1903150"/>
            <a:ext cx="2474411" cy="1729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1716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52F7F8D2-B32C-4515-8CB9-1E20904572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578" y="365125"/>
            <a:ext cx="9700752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A3FB58-DE57-4E2D-BA52-FD40EB04C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25377ED-BA31-40B4-8ACB-7956984C7E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35" y="-1"/>
            <a:ext cx="12322178" cy="57503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4583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8D475-1D60-4CD4-9C4F-217F07666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D718E62-D9B7-4A7D-93E1-74F472F9FBA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568960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BE9A93-97A3-45F6-876A-3E3A40CB2DF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61" y="1485244"/>
            <a:ext cx="3648857" cy="50076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3DF0831-06E6-40BD-A621-81BF60C5EB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0451">
            <a:off x="3528230" y="1016286"/>
            <a:ext cx="4052722" cy="561988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0AAE2D5-FD5C-4DE3-B1B3-EE5B08EBD822}"/>
              </a:ext>
            </a:extLst>
          </p:cNvPr>
          <p:cNvSpPr txBox="1"/>
          <p:nvPr/>
        </p:nvSpPr>
        <p:spPr>
          <a:xfrm>
            <a:off x="7934214" y="1628506"/>
            <a:ext cx="425778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b="1" dirty="0"/>
              <a:t>I       Beheer en behoud (B&amp;B)	</a:t>
            </a:r>
          </a:p>
          <a:p>
            <a:r>
              <a:rPr lang="nl-NL" sz="1600" dirty="0"/>
              <a:t>	9. Toegankelijkheid</a:t>
            </a:r>
          </a:p>
          <a:p>
            <a:r>
              <a:rPr lang="nl-NL" sz="1600" dirty="0"/>
              <a:t>	10. Digitalisering</a:t>
            </a:r>
          </a:p>
          <a:p>
            <a:r>
              <a:rPr lang="nl-NL" sz="1600" dirty="0"/>
              <a:t>	11. Acquisitie</a:t>
            </a:r>
          </a:p>
          <a:p>
            <a:r>
              <a:rPr lang="nl-NL" sz="1600" dirty="0"/>
              <a:t>	12. Preventie en conservering</a:t>
            </a:r>
          </a:p>
          <a:p>
            <a:r>
              <a:rPr lang="nl-NL" sz="1600" dirty="0"/>
              <a:t> </a:t>
            </a:r>
          </a:p>
          <a:p>
            <a:r>
              <a:rPr lang="nl-NL" sz="1600" dirty="0"/>
              <a:t> </a:t>
            </a:r>
          </a:p>
          <a:p>
            <a:r>
              <a:rPr lang="nl-NL" sz="1600" b="1" dirty="0"/>
              <a:t>II       Toezicht en advisering (T&amp;A)	</a:t>
            </a:r>
          </a:p>
          <a:p>
            <a:r>
              <a:rPr lang="nl-NL" sz="1600" dirty="0"/>
              <a:t>	1. Adviseren en faciliteren</a:t>
            </a:r>
          </a:p>
          <a:p>
            <a:pPr lvl="0"/>
            <a:r>
              <a:rPr lang="nl-NL" sz="1600" dirty="0"/>
              <a:t>	2. Toezicht</a:t>
            </a:r>
          </a:p>
          <a:p>
            <a:pPr lvl="0"/>
            <a:r>
              <a:rPr lang="nl-NL" sz="1600" dirty="0"/>
              <a:t>	3. E-depot</a:t>
            </a:r>
          </a:p>
          <a:p>
            <a:pPr lvl="0"/>
            <a:r>
              <a:rPr lang="nl-NL" sz="1600" dirty="0"/>
              <a:t>	4. Overbrengen en/of uitplaatsen</a:t>
            </a:r>
          </a:p>
          <a:p>
            <a:r>
              <a:rPr lang="nl-NL" sz="1600" dirty="0"/>
              <a:t> </a:t>
            </a:r>
          </a:p>
          <a:p>
            <a:r>
              <a:rPr lang="nl-NL" sz="1600" b="1" dirty="0"/>
              <a:t>III       Dienstverlening en cultuureducatie (D&amp;C) </a:t>
            </a:r>
            <a:endParaRPr lang="nl-NL" sz="1600" dirty="0"/>
          </a:p>
          <a:p>
            <a:r>
              <a:rPr lang="nl-NL" sz="1600" dirty="0"/>
              <a:t>	5. Dienstverlening op afstand</a:t>
            </a:r>
          </a:p>
          <a:p>
            <a:pPr lvl="0"/>
            <a:r>
              <a:rPr lang="nl-NL" sz="1600" dirty="0"/>
              <a:t>	6. Dienstverlening op locatie</a:t>
            </a:r>
          </a:p>
          <a:p>
            <a:pPr lvl="0"/>
            <a:r>
              <a:rPr lang="nl-NL" sz="1600" dirty="0"/>
              <a:t>	7. Publieksactiviteiten en educatie</a:t>
            </a:r>
          </a:p>
          <a:p>
            <a:pPr lvl="0"/>
            <a:r>
              <a:rPr lang="nl-NL" sz="1600" dirty="0"/>
              <a:t>	8. Publieksonderzoek</a:t>
            </a:r>
          </a:p>
          <a:p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32556292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A3FB58-DE57-4E2D-BA52-FD40EB04C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3127583-653C-40C0-BE62-5B92A4E83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5034"/>
            <a:ext cx="9422564" cy="6282966"/>
          </a:xfrm>
          <a:prstGeom prst="rect">
            <a:avLst/>
          </a:prstGeom>
        </p:spPr>
      </p:pic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25377ED-BA31-40B4-8ACB-7956984C7E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35" y="-1"/>
            <a:ext cx="12322178" cy="57503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489818DA-B7EF-40EF-8A97-CA919519F0F8}"/>
              </a:ext>
            </a:extLst>
          </p:cNvPr>
          <p:cNvSpPr txBox="1"/>
          <p:nvPr/>
        </p:nvSpPr>
        <p:spPr>
          <a:xfrm>
            <a:off x="9700181" y="867266"/>
            <a:ext cx="231899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Verkenning uitgevoerd in de periode januari t/m april 2019</a:t>
            </a:r>
          </a:p>
          <a:p>
            <a:endParaRPr lang="nl-NL" dirty="0"/>
          </a:p>
          <a:p>
            <a:r>
              <a:rPr lang="nl-NL" dirty="0"/>
              <a:t>Gesproken met:</a:t>
            </a:r>
          </a:p>
          <a:p>
            <a:pPr marL="285750" indent="-285750">
              <a:buFontTx/>
              <a:buChar char="-"/>
            </a:pPr>
            <a:r>
              <a:rPr lang="nl-NL" dirty="0"/>
              <a:t>4 leveranciers</a:t>
            </a:r>
          </a:p>
          <a:p>
            <a:pPr marL="285750" indent="-285750">
              <a:buFontTx/>
              <a:buChar char="-"/>
            </a:pPr>
            <a:r>
              <a:rPr lang="nl-NL" dirty="0"/>
              <a:t>4 collega archiefdiensten</a:t>
            </a:r>
          </a:p>
          <a:p>
            <a:pPr marL="285750" indent="-285750">
              <a:buFontTx/>
              <a:buChar char="-"/>
            </a:pPr>
            <a:r>
              <a:rPr lang="nl-NL" dirty="0"/>
              <a:t>Alle deelnemers</a:t>
            </a:r>
          </a:p>
          <a:p>
            <a:pPr marL="285750" indent="-285750">
              <a:buFontTx/>
              <a:buChar char="-"/>
            </a:pPr>
            <a:endParaRPr lang="nl-NL" dirty="0"/>
          </a:p>
          <a:p>
            <a:r>
              <a:rPr lang="nl-NL" dirty="0"/>
              <a:t>Conclusies:</a:t>
            </a:r>
          </a:p>
          <a:p>
            <a:pPr marL="285750" indent="-285750">
              <a:buFontTx/>
              <a:buChar char="-"/>
            </a:pPr>
            <a:r>
              <a:rPr lang="nl-NL" dirty="0"/>
              <a:t>Markt is volwassen</a:t>
            </a:r>
          </a:p>
          <a:p>
            <a:pPr marL="285750" indent="-285750">
              <a:buFontTx/>
              <a:buChar char="-"/>
            </a:pPr>
            <a:r>
              <a:rPr lang="nl-NL" dirty="0"/>
              <a:t>Gratis pilot niet mogelijk</a:t>
            </a:r>
          </a:p>
          <a:p>
            <a:pPr marL="285750" indent="-285750">
              <a:buFontTx/>
              <a:buChar char="-"/>
            </a:pPr>
            <a:r>
              <a:rPr lang="nl-NL" dirty="0"/>
              <a:t>Alle deelnemers staan positief t.o.v. vroegtijdig starten</a:t>
            </a:r>
          </a:p>
          <a:p>
            <a:pPr marL="285750" indent="-285750">
              <a:buFontTx/>
              <a:buChar char="-"/>
            </a:pPr>
            <a:r>
              <a:rPr lang="nl-NL" dirty="0"/>
              <a:t>4 v/d 6 deelnemers staan te ‘trappelen’</a:t>
            </a:r>
          </a:p>
          <a:p>
            <a:pPr marL="285750" indent="-285750">
              <a:buFontTx/>
              <a:buChar char="-"/>
            </a:pP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59596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>
            <a:extLst>
              <a:ext uri="{FF2B5EF4-FFF2-40B4-BE49-F238E27FC236}">
                <a16:creationId xmlns:a16="http://schemas.microsoft.com/office/drawing/2014/main" id="{A6BAF81B-41AC-4671-9C1C-81B4914CA5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6895" y="2228112"/>
            <a:ext cx="8364117" cy="168616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4FA3FB58-DE57-4E2D-BA52-FD40EB04C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1153" y="675518"/>
            <a:ext cx="10515600" cy="1325563"/>
          </a:xfrm>
        </p:spPr>
        <p:txBody>
          <a:bodyPr/>
          <a:lstStyle/>
          <a:p>
            <a:r>
              <a:rPr lang="nl-NL" dirty="0"/>
              <a:t>Structurele kosten voor de technische voorziening van een e-depot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25377ED-BA31-40B4-8ACB-7956984C7E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35" y="-1"/>
            <a:ext cx="12322178" cy="57503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21091E3A-2608-495B-AC46-DC4D9915B5A1}"/>
              </a:ext>
            </a:extLst>
          </p:cNvPr>
          <p:cNvSpPr txBox="1"/>
          <p:nvPr/>
        </p:nvSpPr>
        <p:spPr>
          <a:xfrm>
            <a:off x="1926895" y="4508390"/>
            <a:ext cx="79247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De bovenstaande kosten zijn exclusief:</a:t>
            </a:r>
          </a:p>
          <a:p>
            <a:pPr marL="285750" indent="-285750">
              <a:buFontTx/>
              <a:buChar char="-"/>
            </a:pPr>
            <a:r>
              <a:rPr lang="nl-NL" dirty="0"/>
              <a:t>Personele kosten (archiefbeheerders, functioneel beheerders, ondersteuners en bewakers)</a:t>
            </a:r>
          </a:p>
          <a:p>
            <a:pPr marL="285750" indent="-285750">
              <a:buFontTx/>
              <a:buChar char="-"/>
            </a:pPr>
            <a:r>
              <a:rPr lang="nl-NL" dirty="0"/>
              <a:t>Kosten voor koppelingen met gemeentelijke systemen (zowel structureel als incidenteel)</a:t>
            </a:r>
          </a:p>
          <a:p>
            <a:pPr marL="285750" indent="-285750">
              <a:buFontTx/>
              <a:buChar char="-"/>
            </a:pPr>
            <a:r>
              <a:rPr lang="nl-NL" dirty="0"/>
              <a:t>Nieuwe functionaliteiten, zoals ontsluiting van het archief als open data, websitearchivering, </a:t>
            </a:r>
            <a:r>
              <a:rPr lang="nl-NL" dirty="0" err="1"/>
              <a:t>crowdsource</a:t>
            </a:r>
            <a:r>
              <a:rPr lang="nl-NL" dirty="0"/>
              <a:t>-projecten, etc.</a:t>
            </a:r>
          </a:p>
        </p:txBody>
      </p:sp>
    </p:spTree>
    <p:extLst>
      <p:ext uri="{BB962C8B-B14F-4D97-AF65-F5344CB8AC3E}">
        <p14:creationId xmlns:p14="http://schemas.microsoft.com/office/powerpoint/2010/main" val="1369997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A3FB58-DE57-4E2D-BA52-FD40EB04CD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Pilot 2020-21 - Kosten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E25377ED-BA31-40B4-8ACB-7956984C7E6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35" y="-1"/>
            <a:ext cx="12322178" cy="575035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21091E3A-2608-495B-AC46-DC4D9915B5A1}"/>
              </a:ext>
            </a:extLst>
          </p:cNvPr>
          <p:cNvSpPr txBox="1"/>
          <p:nvPr/>
        </p:nvSpPr>
        <p:spPr>
          <a:xfrm>
            <a:off x="2133614" y="4810049"/>
            <a:ext cx="792477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De bovenstaande kosten zijn exclusief:</a:t>
            </a:r>
          </a:p>
          <a:p>
            <a:pPr marL="285750" indent="-285750">
              <a:buFontTx/>
              <a:buChar char="-"/>
            </a:pPr>
            <a:r>
              <a:rPr lang="nl-NL" dirty="0"/>
              <a:t>Personele kosten aan zowel de kant van het RHC als aan de kant van de gemeenten (archiefbeheerders, functioneel beheerders, ondersteuners en bewakers)</a:t>
            </a:r>
          </a:p>
          <a:p>
            <a:pPr marL="285750" indent="-285750">
              <a:buFontTx/>
              <a:buChar char="-"/>
            </a:pPr>
            <a:r>
              <a:rPr lang="nl-NL" dirty="0"/>
              <a:t>Kosten voor koppelingen met gemeentelijke systemen (zowel structureel als incidenteel)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78A9BBB3-BF40-44FB-9126-6BD03B6182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6816" y="1925404"/>
            <a:ext cx="8964276" cy="1648055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4B6019F8-B575-42E5-8047-D17228E49D00}"/>
              </a:ext>
            </a:extLst>
          </p:cNvPr>
          <p:cNvSpPr txBox="1"/>
          <p:nvPr/>
        </p:nvSpPr>
        <p:spPr>
          <a:xfrm>
            <a:off x="2133600" y="4051297"/>
            <a:ext cx="7937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De bovenstaande kosten zijn inclusief 200 uur consultancy. Dit wordt aangehouden als een maximaal aantal uur voor de gehele duur van de pilot. </a:t>
            </a:r>
          </a:p>
        </p:txBody>
      </p:sp>
    </p:spTree>
    <p:extLst>
      <p:ext uri="{BB962C8B-B14F-4D97-AF65-F5344CB8AC3E}">
        <p14:creationId xmlns:p14="http://schemas.microsoft.com/office/powerpoint/2010/main" val="3838474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4926E-6166-4479-94C8-53DBFCE4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Pilot 2020-21 – Betrokken partijen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C7A3EF-5686-4161-91D0-913C92B6EF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Wijk bij Duurstede als hoofdpartij</a:t>
            </a:r>
          </a:p>
          <a:p>
            <a:r>
              <a:rPr lang="nl-NL" dirty="0"/>
              <a:t>Vijfheerenlanden als schaduwpartij</a:t>
            </a:r>
          </a:p>
          <a:p>
            <a:r>
              <a:rPr lang="nl-NL" dirty="0"/>
              <a:t>Rhenen en Bunnik na 1 jaar als extra experiment mits passend</a:t>
            </a:r>
          </a:p>
          <a:p>
            <a:r>
              <a:rPr lang="nl-NL" dirty="0"/>
              <a:t>Klankbordgroep met gemeentelijke adviseurs</a:t>
            </a:r>
          </a:p>
          <a:p>
            <a:r>
              <a:rPr lang="nl-NL" dirty="0"/>
              <a:t>Regiegroep met management en directie van gemeenten en het RHC</a:t>
            </a:r>
          </a:p>
          <a:p>
            <a:endParaRPr lang="nl-NL" dirty="0"/>
          </a:p>
        </p:txBody>
      </p:sp>
      <p:pic>
        <p:nvPicPr>
          <p:cNvPr id="4" name="Tijdelijke aanduiding voor inhoud 4">
            <a:extLst>
              <a:ext uri="{FF2B5EF4-FFF2-40B4-BE49-F238E27FC236}">
                <a16:creationId xmlns:a16="http://schemas.microsoft.com/office/drawing/2014/main" id="{E350FAF9-EC98-4DE3-B490-F81FFCB9DF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35" y="-1"/>
            <a:ext cx="12322178" cy="5750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196005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34926E-6166-4479-94C8-53DBFCE4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Pilot 2020-21 – Eerste opzet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2C7A3EF-5686-4161-91D0-913C92B6EF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99122"/>
            <a:ext cx="10515600" cy="466725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nl-NL" sz="1600" i="1" dirty="0"/>
              <a:t>Het onderstaande is een eerste opzet. In het najaar van 2019 zal een gedetailleerde projectopdracht worden opgesteld met daarin alle op te leveren producten.</a:t>
            </a:r>
          </a:p>
          <a:p>
            <a:pPr marL="0" indent="0">
              <a:buNone/>
            </a:pPr>
            <a:r>
              <a:rPr lang="nl-NL" dirty="0"/>
              <a:t>Fase 1: Manuele export van permanent te bewaren zaken uit Zaaksysteem.nl (</a:t>
            </a:r>
            <a:r>
              <a:rPr lang="nl-NL" dirty="0" err="1"/>
              <a:t>Wbd</a:t>
            </a:r>
            <a:r>
              <a:rPr lang="nl-NL" dirty="0"/>
              <a:t> &amp; VHL) – bijv. Bestuurlijke besluitvormingsprocessen en omgevingsvergunningen</a:t>
            </a:r>
          </a:p>
          <a:p>
            <a:pPr marL="0" indent="0">
              <a:buNone/>
            </a:pPr>
            <a:r>
              <a:rPr lang="nl-NL" sz="1800" i="1" dirty="0"/>
              <a:t>Product: Standaard kwaliteitseisen voor zaakgerichte digitale dossiers, eerste versie PDC met afspraken tussen RHC en deelnemer gericht op opname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Fase 2: Manuele import gedigitaliseerde bouwdossiers (</a:t>
            </a:r>
            <a:r>
              <a:rPr lang="nl-NL" dirty="0" err="1"/>
              <a:t>WbD</a:t>
            </a:r>
            <a:r>
              <a:rPr lang="nl-NL" dirty="0"/>
              <a:t>) – beperkte dataset als </a:t>
            </a:r>
            <a:r>
              <a:rPr lang="nl-NL" dirty="0" err="1"/>
              <a:t>proof</a:t>
            </a:r>
            <a:r>
              <a:rPr lang="nl-NL" dirty="0"/>
              <a:t>-of-concept</a:t>
            </a:r>
          </a:p>
          <a:p>
            <a:pPr marL="0" indent="0">
              <a:buNone/>
            </a:pPr>
            <a:r>
              <a:rPr lang="nl-NL" sz="2000" i="1" dirty="0"/>
              <a:t>Product: Standaard kwaliteitseisen voor gedigitaliseerde papieren dossiers, tweede versie PDC met overdrachtsprotocol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Fase 3: Focus op beschikbaarstelling</a:t>
            </a:r>
          </a:p>
          <a:p>
            <a:pPr marL="0" indent="0">
              <a:buNone/>
            </a:pPr>
            <a:r>
              <a:rPr lang="nl-NL" sz="2000" i="1" dirty="0"/>
              <a:t>Product: Derde versie PDC met betrekking tot beschikbaarstelling, vervroegde openbaarmaking en omgang met gevoelige gegevens (persoonsgegevens)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Fase 4: Automatische koppeling tussen Zaaksysteem.nl en het e-depot</a:t>
            </a:r>
          </a:p>
          <a:p>
            <a:pPr marL="0" indent="0">
              <a:buNone/>
            </a:pPr>
            <a:r>
              <a:rPr lang="nl-NL" sz="1800" i="1" dirty="0"/>
              <a:t>(Voorwaarde: kwaliteit van de zaken moet nagenoeg perfect zijn om vervuiling en eventuele datalekken te beperken.)</a:t>
            </a:r>
          </a:p>
          <a:p>
            <a:pPr marL="0" indent="0">
              <a:buNone/>
            </a:pPr>
            <a:r>
              <a:rPr lang="nl-NL" sz="2000" i="1" dirty="0"/>
              <a:t>Product: Standaardkoppelvlak voor zaaksystemen, standaard </a:t>
            </a:r>
            <a:r>
              <a:rPr lang="nl-NL" sz="2000" i="1" dirty="0" err="1"/>
              <a:t>mapping</a:t>
            </a:r>
            <a:r>
              <a:rPr lang="nl-NL" sz="2000" i="1" dirty="0"/>
              <a:t>-document voor zaaksystemen.</a:t>
            </a:r>
          </a:p>
        </p:txBody>
      </p:sp>
      <p:pic>
        <p:nvPicPr>
          <p:cNvPr id="4" name="Tijdelijke aanduiding voor inhoud 4">
            <a:extLst>
              <a:ext uri="{FF2B5EF4-FFF2-40B4-BE49-F238E27FC236}">
                <a16:creationId xmlns:a16="http://schemas.microsoft.com/office/drawing/2014/main" id="{F6B39790-F166-492D-9AF2-F0806ED02D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35" y="-1"/>
            <a:ext cx="12322178" cy="5750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7871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E1E3C4-6A3B-4C41-BB96-2B5B21F88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Pilot 2020-21 - Randvoorwaarden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119E27-43AA-4896-910D-8C27C6A364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Actieve opstelling van gemeenten, zowel participanten als klankbordgemeenten</a:t>
            </a:r>
          </a:p>
          <a:p>
            <a:r>
              <a:rPr lang="nl-NL" dirty="0"/>
              <a:t>Voldoende ondersteuning op gebieden waar het RHC onvoldoende kennis heeft (bijv. inkoop en ICT) </a:t>
            </a:r>
          </a:p>
          <a:p>
            <a:r>
              <a:rPr lang="nl-NL" dirty="0"/>
              <a:t>Gemeenten werken op de achtergrond hard door aan het sterk verbeteren van de kwaliteit van digitale dossiers</a:t>
            </a:r>
          </a:p>
          <a:p>
            <a:r>
              <a:rPr lang="nl-NL" dirty="0"/>
              <a:t>Externe partijen</a:t>
            </a:r>
          </a:p>
          <a:p>
            <a:pPr lvl="1"/>
            <a:r>
              <a:rPr lang="nl-NL" dirty="0"/>
              <a:t>Zaaksysteem.nl heeft in een eerste gesprek al positief gesproken over een eventuele pilot</a:t>
            </a:r>
          </a:p>
        </p:txBody>
      </p:sp>
      <p:pic>
        <p:nvPicPr>
          <p:cNvPr id="4" name="Tijdelijke aanduiding voor inhoud 4">
            <a:extLst>
              <a:ext uri="{FF2B5EF4-FFF2-40B4-BE49-F238E27FC236}">
                <a16:creationId xmlns:a16="http://schemas.microsoft.com/office/drawing/2014/main" id="{B6D4123A-BA02-4F4A-A208-E52F94AA4B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135" y="-1"/>
            <a:ext cx="12322178" cy="5750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567011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D4B3295838E041AA48681593A920AB" ma:contentTypeVersion="17" ma:contentTypeDescription="Een nieuw document maken." ma:contentTypeScope="" ma:versionID="258b3f02b6b058cf3ee0ba74ee93e079">
  <xsd:schema xmlns:xsd="http://www.w3.org/2001/XMLSchema" xmlns:xs="http://www.w3.org/2001/XMLSchema" xmlns:p="http://schemas.microsoft.com/office/2006/metadata/properties" xmlns:ns2="05c69088-5412-4853-8944-fdfbc2d74cad" xmlns:ns3="10e106aa-1c33-4fbb-8989-676e50241683" targetNamespace="http://schemas.microsoft.com/office/2006/metadata/properties" ma:root="true" ma:fieldsID="fdc872a6483d1dc3ac853515558eca51" ns2:_="" ns3:_="">
    <xsd:import namespace="05c69088-5412-4853-8944-fdfbc2d74cad"/>
    <xsd:import namespace="10e106aa-1c33-4fbb-8989-676e5024168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c69088-5412-4853-8944-fdfbc2d74ca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Afbeeldingtags" ma:readOnly="false" ma:fieldId="{5cf76f15-5ced-4ddc-b409-7134ff3c332f}" ma:taxonomyMulti="true" ma:sspId="0bde4269-7c0f-42d6-b455-ed60271de2a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e106aa-1c33-4fbb-8989-676e50241683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f0d5c208-1ad1-42bf-bd64-b92a49dd22fd}" ma:internalName="TaxCatchAll" ma:showField="CatchAllData" ma:web="10e106aa-1c33-4fbb-8989-676e5024168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0e106aa-1c33-4fbb-8989-676e50241683" xsi:nil="true"/>
    <lcf76f155ced4ddcb4097134ff3c332f xmlns="05c69088-5412-4853-8944-fdfbc2d74cad">
      <Terms xmlns="http://schemas.microsoft.com/office/infopath/2007/PartnerControls"/>
    </lcf76f155ced4ddcb4097134ff3c332f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021C85E-96DF-4963-9E9E-5542659741F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03FF33E-DDAE-456D-B6D1-C25711E58DAF}"/>
</file>

<file path=customXml/itemProps3.xml><?xml version="1.0" encoding="utf-8"?>
<ds:datastoreItem xmlns:ds="http://schemas.openxmlformats.org/officeDocument/2006/customXml" ds:itemID="{65AF8F23-12F7-4201-AA47-0667F14B6611}">
  <ds:schemaRefs>
    <ds:schemaRef ds:uri="http://purl.org/dc/terms/"/>
    <ds:schemaRef ds:uri="1cd6ebb7-799c-4025-aa72-03d65df50579"/>
    <ds:schemaRef ds:uri="fee22167-c236-416d-8e7f-1f75d327fedd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ba69c5b4-b4a9-4049-8ecd-3868ecd3a286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1EBCA9B8-88AF-4867-9641-2BE652AF475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475</Words>
  <Application>Microsoft Office PowerPoint</Application>
  <PresentationFormat>Breedbeeld</PresentationFormat>
  <Paragraphs>68</Paragraphs>
  <Slides>9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Kantoorthema</vt:lpstr>
      <vt:lpstr>Notitie Marktverkenning  e-Depot 2019</vt:lpstr>
      <vt:lpstr>PowerPoint-presentatie</vt:lpstr>
      <vt:lpstr>PowerPoint-presentatie</vt:lpstr>
      <vt:lpstr>PowerPoint-presentatie</vt:lpstr>
      <vt:lpstr>Structurele kosten voor de technische voorziening van een e-depot</vt:lpstr>
      <vt:lpstr>Pilot 2020-21 - Kosten</vt:lpstr>
      <vt:lpstr>Pilot 2020-21 – Betrokken partijen</vt:lpstr>
      <vt:lpstr>Pilot 2020-21 – Eerste opzet</vt:lpstr>
      <vt:lpstr>Pilot 2020-21 - Randvoorwaarden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Notitie Marktverkenning  e-Depot 2019</dc:title>
  <dc:creator>Wietse Bakker</dc:creator>
  <cp:lastModifiedBy>Wietse Bakker</cp:lastModifiedBy>
  <cp:revision>2</cp:revision>
  <dcterms:created xsi:type="dcterms:W3CDTF">2019-04-24T08:45:56Z</dcterms:created>
  <dcterms:modified xsi:type="dcterms:W3CDTF">2019-05-06T05:55:59Z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0x010100B7D4B3295838E041AA48681593A920AB</vt:lpwstr>
  </property>
  <property fmtid="{D5CDD505-2E9C-101B-9397-08002B2CF9AE}" pid="3" name="_dlc_DocIdItemGuid">
    <vt:lpwstr>eea4520c-5d27-441a-808b-c694a15e1245</vt:lpwstr>
  </property>
  <property fmtid="{D5CDD505-2E9C-101B-9397-08002B2CF9AE}" pid="4" name="Order">
    <vt:r8>33500</vt:r8>
  </property>
  <property fmtid="{D5CDD505-2E9C-101B-9397-08002B2CF9AE}" pid="5" name="_SourceUrl">
    <vt:lpwstr/>
  </property>
  <property fmtid="{D5CDD505-2E9C-101B-9397-08002B2CF9AE}" pid="6" name="_SharedFileIndex">
    <vt:lpwstr/>
  </property>
  <property fmtid="{D5CDD505-2E9C-101B-9397-08002B2CF9AE}" pid="7" name="ComplianceAssetId">
    <vt:lpwstr/>
  </property>
  <property fmtid="{D5CDD505-2E9C-101B-9397-08002B2CF9AE}" pid="8" name="_ExtendedDescription">
    <vt:lpwstr/>
  </property>
  <property fmtid="{D5CDD505-2E9C-101B-9397-08002B2CF9AE}" pid="9" name="TriggerFlowInfo">
    <vt:lpwstr/>
  </property>
  <property fmtid="{D5CDD505-2E9C-101B-9397-08002B2CF9AE}" pid="10" name="MediaServiceImageTags">
    <vt:lpwstr/>
  </property>
</Properties>
</file>