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13"/>
  </p:normalViewPr>
  <p:slideViewPr>
    <p:cSldViewPr snapToGrid="0" snapToObjects="1">
      <p:cViewPr varScale="1">
        <p:scale>
          <a:sx n="121" d="100"/>
          <a:sy n="121" d="100"/>
        </p:scale>
        <p:origin x="20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4/17/18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4/17/18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4/17/18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om een afbeelding toe te 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BE8572-8A4F-B746-B7AC-AF0213E589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Kennis maken van informatie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8DD8A15-9A1D-AA43-A840-3198D6D589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Visie op het RHC Zuidoost Utrecht in 2022</a:t>
            </a:r>
          </a:p>
          <a:p>
            <a:endParaRPr lang="nl-NL" dirty="0"/>
          </a:p>
          <a:p>
            <a:r>
              <a:rPr lang="nl-NL" sz="1600" dirty="0"/>
              <a:t>Raamwerk advies en tekst, april 2018</a:t>
            </a:r>
          </a:p>
        </p:txBody>
      </p:sp>
    </p:spTree>
    <p:extLst>
      <p:ext uri="{BB962C8B-B14F-4D97-AF65-F5344CB8AC3E}">
        <p14:creationId xmlns:p14="http://schemas.microsoft.com/office/powerpoint/2010/main" val="385438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350576-A61E-E54D-8662-05333B171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Aanpak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4B2149-6F44-B744-AA5C-235C125F5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Alle belanghebbenden geïnformeerd (startnotitie met de belangrijkste ontwikkelingen en aandachtspunten) en geconsulteerd</a:t>
            </a:r>
          </a:p>
          <a:p>
            <a:r>
              <a:rPr lang="nl-NL" dirty="0"/>
              <a:t>Gesprekken met vrijwilligers, vrienden, particuliere archiefvormers,  cultuurhistorische partners en medewerkers</a:t>
            </a:r>
          </a:p>
          <a:p>
            <a:r>
              <a:rPr lang="nl-NL" dirty="0"/>
              <a:t>Werkbezoeken met de medewerkers aan Regionaal Archief Alkmaar en </a:t>
            </a:r>
            <a:r>
              <a:rPr lang="nl-NL" dirty="0" err="1"/>
              <a:t>Westfries</a:t>
            </a:r>
            <a:r>
              <a:rPr lang="nl-NL" dirty="0"/>
              <a:t> Archief (Hoorn)</a:t>
            </a:r>
          </a:p>
          <a:p>
            <a:r>
              <a:rPr lang="nl-NL" dirty="0"/>
              <a:t>Workshop met de gemeentelijke informatiebeheerders</a:t>
            </a:r>
          </a:p>
          <a:p>
            <a:r>
              <a:rPr lang="nl-NL" dirty="0"/>
              <a:t>Klanttevredenheidsonderzoek (eindscore 8,0 bij een landelijk gemiddelde van 7,9)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9554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BBE40A-E876-3149-BA02-9D1007FD5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Missie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DB81D7-239E-8340-B64C-D57E08889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Centrale boodschap: RHC maakt kennis van informatie. RHC verzamelt niet zomaar informatie maar waarborgt de kwaliteit (authenticiteit, betrouwbaarheid, interpreteerbaarheid), de houdbaarheid en de bruikbaarheid daarvan.</a:t>
            </a:r>
          </a:p>
          <a:p>
            <a:r>
              <a:rPr lang="nl-NL" dirty="0"/>
              <a:t>Tweeledig: het archief heeft en houdt een ‘Januskop’. Is enerzijds gericht op heden en toekomst (partner van gemeenten) en anderzijds op verleden (cultuurhistorische partner en dienstverlener van burgers en lokale gemeenschappen).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F4571C5-5703-3545-BB49-E7C1BF7BB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028223" y="-73573"/>
            <a:ext cx="1944577" cy="215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506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2A828C-F3E0-4548-84B3-5A5E37585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Visie (1): alles beweegt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6751AD-3B86-6742-A950-BEA24C20D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Opgezet van buiten naar binnen. RHC staat middenin de maatschappelijke dynamiek van de digitale transformatie en moet zich daartoe verhouden. </a:t>
            </a:r>
          </a:p>
          <a:p>
            <a:r>
              <a:rPr lang="nl-NL" dirty="0"/>
              <a:t>Dat vergt (nieuwe) kennis, extra capaciteit en een attitude van samenwerkingsbereidheid, leergierigheid en flexibiliteit bij alle medewerkers.</a:t>
            </a:r>
          </a:p>
          <a:p>
            <a:r>
              <a:rPr lang="nl-NL" dirty="0"/>
              <a:t>Centrale notie: informatie is een grondstof die snel in waarde toeneemt. RHC is een strategische en uitvoerende partner die gemeenten, lokale gemeenschappen en burgers kan helpen die waarde te verzilveren.</a:t>
            </a:r>
          </a:p>
        </p:txBody>
      </p:sp>
    </p:spTree>
    <p:extLst>
      <p:ext uri="{BB962C8B-B14F-4D97-AF65-F5344CB8AC3E}">
        <p14:creationId xmlns:p14="http://schemas.microsoft.com/office/powerpoint/2010/main" val="3662815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6422E4-A0D0-8147-81D2-F2EC65BB1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Visie (2): partner van gemeenten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C15DEB-30CB-2B47-8201-3309C49F8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772" y="1954924"/>
            <a:ext cx="9680028" cy="3912476"/>
          </a:xfrm>
        </p:spPr>
        <p:txBody>
          <a:bodyPr>
            <a:normAutofit/>
          </a:bodyPr>
          <a:lstStyle/>
          <a:p>
            <a:r>
              <a:rPr lang="nl-NL" dirty="0"/>
              <a:t>Doel: </a:t>
            </a:r>
            <a:r>
              <a:rPr lang="nl-NL" i="1" dirty="0" err="1"/>
              <a:t>legacy</a:t>
            </a:r>
            <a:r>
              <a:rPr lang="nl-NL" dirty="0"/>
              <a:t> op orde krijgen en naar de toekomst toe zorgen voor </a:t>
            </a:r>
            <a:r>
              <a:rPr lang="nl-NL" i="1" dirty="0" err="1"/>
              <a:t>archiving</a:t>
            </a:r>
            <a:r>
              <a:rPr lang="nl-NL" i="1" dirty="0"/>
              <a:t> </a:t>
            </a:r>
            <a:r>
              <a:rPr lang="nl-NL" i="1" dirty="0" err="1"/>
              <a:t>by</a:t>
            </a:r>
            <a:r>
              <a:rPr lang="nl-NL" i="1" dirty="0"/>
              <a:t> design. </a:t>
            </a:r>
          </a:p>
          <a:p>
            <a:r>
              <a:rPr lang="nl-NL" dirty="0"/>
              <a:t>Strategisch Informatieoverleg om de lijnen uit te zetten en te bewaken.</a:t>
            </a:r>
          </a:p>
          <a:p>
            <a:r>
              <a:rPr lang="nl-NL" dirty="0"/>
              <a:t>Adviseurs digitale informatie ondersteunen bestuur en directie bij keuze en inrichting e-depot en gemeenten bij aansluiting op e-depot. </a:t>
            </a:r>
          </a:p>
          <a:p>
            <a:r>
              <a:rPr lang="nl-NL" dirty="0" err="1"/>
              <a:t>Risicogestuurd</a:t>
            </a:r>
            <a:r>
              <a:rPr lang="nl-NL" dirty="0"/>
              <a:t> inspecteren op basis van uitkomsten KIDO-onderzoek en in aansluiting op nieuwe wetgeving (AVG, Omgevingswet). Focus op onderzoek ter plekke, zicht op de praktijk. Geen papieren exercities.</a:t>
            </a:r>
          </a:p>
          <a:p>
            <a:r>
              <a:rPr lang="nl-NL" dirty="0"/>
              <a:t>RHC als beheerder </a:t>
            </a:r>
            <a:r>
              <a:rPr lang="nl-NL" dirty="0" err="1"/>
              <a:t>ontzorgt</a:t>
            </a:r>
            <a:r>
              <a:rPr lang="nl-NL" dirty="0"/>
              <a:t> gemeenten. (Ondersteuning bij) vervroegde overbrenging resterende analoge archieven kan helpen om te focussen op digitaal informatiebeheer.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8597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D32D0B-1DEC-D648-8D60-CF743DFF3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Visie (3): partner van publiek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F52BA8-9EA8-564A-958E-EFE9E1543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Studiezaaldienstverlening blijft op peil.</a:t>
            </a:r>
          </a:p>
          <a:p>
            <a:r>
              <a:rPr lang="nl-NL" dirty="0"/>
              <a:t>Digitale dienstverlening is verbeterd en blijft in ontwikkeling. Website is als belangrijkste publieksvoorziening inhoudelijk, technisch en qua gebruiksgemak bij de tijd.</a:t>
            </a:r>
          </a:p>
          <a:p>
            <a:r>
              <a:rPr lang="nl-NL" dirty="0"/>
              <a:t>Toenemend aanbod van open en herbruikbare data en actieve distributie naar doelgroep-specifieke platforms. </a:t>
            </a:r>
          </a:p>
          <a:p>
            <a:r>
              <a:rPr lang="nl-NL" dirty="0"/>
              <a:t>Gebruikerswensen zijn bekend </a:t>
            </a:r>
            <a:r>
              <a:rPr lang="nl-NL" dirty="0" err="1"/>
              <a:t>èn</a:t>
            </a:r>
            <a:r>
              <a:rPr lang="nl-NL" dirty="0"/>
              <a:t> worden meegenomen in ontwikkelingen en keuzes.</a:t>
            </a:r>
          </a:p>
          <a:p>
            <a:r>
              <a:rPr lang="nl-NL" dirty="0"/>
              <a:t>Sociale media worden doelgericht ingezet voor interactie.</a:t>
            </a:r>
          </a:p>
          <a:p>
            <a:r>
              <a:rPr lang="nl-NL" dirty="0"/>
              <a:t>Via publieksvoorzieningen lokale bibliotheken brengt RHC digitale collectie naar de burger.</a:t>
            </a:r>
          </a:p>
          <a:p>
            <a:r>
              <a:rPr lang="nl-NL" dirty="0"/>
              <a:t>T.a.v. educatie en presentatie opereert </a:t>
            </a:r>
            <a:r>
              <a:rPr lang="nl-NL"/>
              <a:t>RHC bij </a:t>
            </a:r>
            <a:r>
              <a:rPr lang="nl-NL" dirty="0"/>
              <a:t>voorkeur ‘in de tweede lijn’</a:t>
            </a:r>
          </a:p>
        </p:txBody>
      </p:sp>
    </p:spTree>
    <p:extLst>
      <p:ext uri="{BB962C8B-B14F-4D97-AF65-F5344CB8AC3E}">
        <p14:creationId xmlns:p14="http://schemas.microsoft.com/office/powerpoint/2010/main" val="2335172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1FDA23-6A83-2741-9698-BFA2208FE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Visie (4): organisatie-opgave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DB74CA-966D-9F4D-8A1B-0F47389348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Alle medewerkers komen in beweging. Leren, ontwikkelen en samenwerken centrale waarden van de organisatie. Vaker ‘naar buiten’; leren van anderen.</a:t>
            </a:r>
          </a:p>
          <a:p>
            <a:r>
              <a:rPr lang="nl-NL" dirty="0"/>
              <a:t>Archivaris focust sterker op strategisch partnerschap gemeenten. Acquisitie, relatiebeheer cultuurhistorische partners en educatie komen deels bij andere medewerkers te liggen.</a:t>
            </a:r>
          </a:p>
          <a:p>
            <a:r>
              <a:rPr lang="nl-NL" dirty="0"/>
              <a:t>Formatie en functiehuis vergen aanpassingen. Met het oog op de digitale kansen en uitdagingen is 2 fte extra nodig (1,5 adviseur digitale informatie en 0,5 informatiemanager). Opschaling functie van directeur-gemeentearchivaris creëert ruimte voor invulling van deze functies op het gewenste niveau.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4682212"/>
      </p:ext>
    </p:extLst>
  </p:cSld>
  <p:clrMapOvr>
    <a:masterClrMapping/>
  </p:clrMapOvr>
</p:sld>
</file>

<file path=ppt/theme/theme1.xml><?xml version="1.0" encoding="utf-8"?>
<a:theme xmlns:a="http://schemas.openxmlformats.org/drawingml/2006/main" name="Bijsnijden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D4B3295838E041AA48681593A920AB" ma:contentTypeVersion="17" ma:contentTypeDescription="Een nieuw document maken." ma:contentTypeScope="" ma:versionID="258b3f02b6b058cf3ee0ba74ee93e079">
  <xsd:schema xmlns:xsd="http://www.w3.org/2001/XMLSchema" xmlns:xs="http://www.w3.org/2001/XMLSchema" xmlns:p="http://schemas.microsoft.com/office/2006/metadata/properties" xmlns:ns2="05c69088-5412-4853-8944-fdfbc2d74cad" xmlns:ns3="10e106aa-1c33-4fbb-8989-676e50241683" targetNamespace="http://schemas.microsoft.com/office/2006/metadata/properties" ma:root="true" ma:fieldsID="fdc872a6483d1dc3ac853515558eca51" ns2:_="" ns3:_="">
    <xsd:import namespace="05c69088-5412-4853-8944-fdfbc2d74cad"/>
    <xsd:import namespace="10e106aa-1c33-4fbb-8989-676e5024168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c69088-5412-4853-8944-fdfbc2d74c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0bde4269-7c0f-42d6-b455-ed60271de2a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e106aa-1c33-4fbb-8989-676e5024168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0d5c208-1ad1-42bf-bd64-b92a49dd22fd}" ma:internalName="TaxCatchAll" ma:showField="CatchAllData" ma:web="10e106aa-1c33-4fbb-8989-676e502416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0e106aa-1c33-4fbb-8989-676e50241683" xsi:nil="true"/>
    <lcf76f155ced4ddcb4097134ff3c332f xmlns="05c69088-5412-4853-8944-fdfbc2d74ca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CB08D30-EBE7-4E0A-A713-C01AC1DD9A9F}"/>
</file>

<file path=customXml/itemProps2.xml><?xml version="1.0" encoding="utf-8"?>
<ds:datastoreItem xmlns:ds="http://schemas.openxmlformats.org/officeDocument/2006/customXml" ds:itemID="{58A211A4-8F54-489A-B6ED-4901D699C995}"/>
</file>

<file path=customXml/itemProps3.xml><?xml version="1.0" encoding="utf-8"?>
<ds:datastoreItem xmlns:ds="http://schemas.openxmlformats.org/officeDocument/2006/customXml" ds:itemID="{E8AAA8C6-F1F8-42E7-98FC-AC2BA74525DE}"/>
</file>

<file path=customXml/itemProps4.xml><?xml version="1.0" encoding="utf-8"?>
<ds:datastoreItem xmlns:ds="http://schemas.openxmlformats.org/officeDocument/2006/customXml" ds:itemID="{254144C7-A841-4948-A546-D56DC8BA996C}"/>
</file>

<file path=docProps/app.xml><?xml version="1.0" encoding="utf-8"?>
<Properties xmlns="http://schemas.openxmlformats.org/officeDocument/2006/extended-properties" xmlns:vt="http://schemas.openxmlformats.org/officeDocument/2006/docPropsVTypes">
  <Template>Bijsnijden</Template>
  <TotalTime>111</TotalTime>
  <Words>543</Words>
  <Application>Microsoft Macintosh PowerPoint</Application>
  <PresentationFormat>Breedbeeld</PresentationFormat>
  <Paragraphs>36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9" baseType="lpstr">
      <vt:lpstr>Franklin Gothic Book</vt:lpstr>
      <vt:lpstr>Bijsnijden</vt:lpstr>
      <vt:lpstr>Kennis maken van informatie</vt:lpstr>
      <vt:lpstr>Aanpak</vt:lpstr>
      <vt:lpstr>Missie </vt:lpstr>
      <vt:lpstr>Visie (1): alles beweegt</vt:lpstr>
      <vt:lpstr>Visie (2): partner van gemeenten</vt:lpstr>
      <vt:lpstr>Visie (3): partner van publiek</vt:lpstr>
      <vt:lpstr>Visie (4): organisatie-opgave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Margreet Windhorst</dc:creator>
  <cp:lastModifiedBy>Margreet Windhorst</cp:lastModifiedBy>
  <cp:revision>15</cp:revision>
  <cp:lastPrinted>2018-04-17T09:35:40Z</cp:lastPrinted>
  <dcterms:created xsi:type="dcterms:W3CDTF">2018-04-17T07:53:01Z</dcterms:created>
  <dcterms:modified xsi:type="dcterms:W3CDTF">2018-04-17T09:44:27Z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0x010100B7D4B3295838E041AA48681593A920AB</vt:lpwstr>
  </property>
  <property fmtid="{D5CDD505-2E9C-101B-9397-08002B2CF9AE}" pid="3" name="_dlc_DocIdItemGuid">
    <vt:lpwstr>f353f493-726d-42f5-ad2c-bcaaf5d8e438</vt:lpwstr>
  </property>
  <property fmtid="{D5CDD505-2E9C-101B-9397-08002B2CF9AE}" pid="4" name="Order">
    <vt:r8>7122700</vt:r8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_ExtendedDescription">
    <vt:lpwstr/>
  </property>
</Properties>
</file>