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7" r:id="rId3"/>
    <p:sldId id="259" r:id="rId4"/>
    <p:sldId id="260" r:id="rId5"/>
    <p:sldId id="261" r:id="rId6"/>
    <p:sldId id="262" r:id="rId7"/>
    <p:sldId id="265" r:id="rId8"/>
    <p:sldId id="263" r:id="rId9"/>
    <p:sldId id="264" r:id="rId10"/>
    <p:sldId id="266" r:id="rId11"/>
  </p:sldIdLst>
  <p:sldSz cx="9144000" cy="5143500" type="screen16x9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>
      <p:cViewPr varScale="1">
        <p:scale>
          <a:sx n="150" d="100"/>
          <a:sy n="150" d="100"/>
        </p:scale>
        <p:origin x="-426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383618"/>
            <a:ext cx="7772400" cy="91810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427734"/>
            <a:ext cx="6400800" cy="1008931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2891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een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205978"/>
            <a:ext cx="8003232" cy="438199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9390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oot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205978"/>
            <a:ext cx="5400600" cy="430998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9810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1882552" cy="273844"/>
          </a:xfrm>
          <a:prstGeom prst="rect">
            <a:avLst/>
          </a:prstGeom>
        </p:spPr>
        <p:txBody>
          <a:bodyPr/>
          <a:lstStyle/>
          <a:p>
            <a:fld id="{DA951D8C-530D-4D22-8480-914831118F07}" type="datetimeFigureOut">
              <a:rPr lang="nl-NL" smtClean="0"/>
              <a:t>21-9-2017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3768" y="4767264"/>
            <a:ext cx="4968552" cy="27384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7622976" y="4767264"/>
            <a:ext cx="765448" cy="273844"/>
          </a:xfrm>
          <a:prstGeom prst="rect">
            <a:avLst/>
          </a:prstGeom>
        </p:spPr>
        <p:txBody>
          <a:bodyPr/>
          <a:lstStyle/>
          <a:p>
            <a:fld id="{AA4F24AA-E67F-4C2F-B565-4F1A7F3C48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0428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1882552" cy="273844"/>
          </a:xfrm>
          <a:prstGeom prst="rect">
            <a:avLst/>
          </a:prstGeom>
        </p:spPr>
        <p:txBody>
          <a:bodyPr/>
          <a:lstStyle/>
          <a:p>
            <a:fld id="{DA951D8C-530D-4D22-8480-914831118F07}" type="datetimeFigureOut">
              <a:rPr lang="nl-NL" smtClean="0"/>
              <a:t>21-9-2017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3768" y="4767264"/>
            <a:ext cx="4968552" cy="27384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7622976" y="4767264"/>
            <a:ext cx="765448" cy="273844"/>
          </a:xfrm>
          <a:prstGeom prst="rect">
            <a:avLst/>
          </a:prstGeom>
        </p:spPr>
        <p:txBody>
          <a:bodyPr/>
          <a:lstStyle/>
          <a:p>
            <a:fld id="{AA4F24AA-E67F-4C2F-B565-4F1A7F3C48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5816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205979"/>
            <a:ext cx="7931224" cy="85725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200151"/>
            <a:ext cx="7931224" cy="338782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1882552" cy="273844"/>
          </a:xfrm>
          <a:prstGeom prst="rect">
            <a:avLst/>
          </a:prstGeom>
        </p:spPr>
        <p:txBody>
          <a:bodyPr/>
          <a:lstStyle/>
          <a:p>
            <a:fld id="{DA951D8C-530D-4D22-8480-914831118F07}" type="datetimeFigureOut">
              <a:rPr lang="nl-NL" smtClean="0"/>
              <a:t>21-9-2017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3768" y="4767264"/>
            <a:ext cx="4968552" cy="27384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7622976" y="4767264"/>
            <a:ext cx="765448" cy="273844"/>
          </a:xfrm>
          <a:prstGeom prst="rect">
            <a:avLst/>
          </a:prstGeom>
        </p:spPr>
        <p:txBody>
          <a:bodyPr/>
          <a:lstStyle/>
          <a:p>
            <a:fld id="{AA4F24AA-E67F-4C2F-B565-4F1A7F3C48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7207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2274416"/>
            <a:ext cx="7772400" cy="1521469"/>
          </a:xfrm>
        </p:spPr>
        <p:txBody>
          <a:bodyPr anchor="t"/>
          <a:lstStyle>
            <a:lvl1pPr algn="l">
              <a:defRPr sz="40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699542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1882552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DA951D8C-530D-4D22-8480-914831118F07}" type="datetimeFigureOut">
              <a:rPr lang="nl-NL" smtClean="0"/>
              <a:t>21-9-2017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3768" y="4767264"/>
            <a:ext cx="4968552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7622976" y="4767264"/>
            <a:ext cx="765448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AA4F24AA-E67F-4C2F-B565-4F1A7F3C48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5582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1882552" cy="273844"/>
          </a:xfrm>
          <a:prstGeom prst="rect">
            <a:avLst/>
          </a:prstGeom>
        </p:spPr>
        <p:txBody>
          <a:bodyPr/>
          <a:lstStyle/>
          <a:p>
            <a:fld id="{DA951D8C-530D-4D22-8480-914831118F07}" type="datetimeFigureOut">
              <a:rPr lang="nl-NL" smtClean="0"/>
              <a:t>21-9-2017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1"/>
          </p:nvPr>
        </p:nvSpPr>
        <p:spPr>
          <a:xfrm>
            <a:off x="2483768" y="4767264"/>
            <a:ext cx="4968552" cy="27384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>
          <a:xfrm>
            <a:off x="7622976" y="4767264"/>
            <a:ext cx="765448" cy="273844"/>
          </a:xfrm>
          <a:prstGeom prst="rect">
            <a:avLst/>
          </a:prstGeom>
        </p:spPr>
        <p:txBody>
          <a:bodyPr/>
          <a:lstStyle/>
          <a:p>
            <a:fld id="{AA4F24AA-E67F-4C2F-B565-4F1A7F3C48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548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1882552" cy="273844"/>
          </a:xfrm>
          <a:prstGeom prst="rect">
            <a:avLst/>
          </a:prstGeom>
        </p:spPr>
        <p:txBody>
          <a:bodyPr/>
          <a:lstStyle/>
          <a:p>
            <a:fld id="{DA951D8C-530D-4D22-8480-914831118F07}" type="datetimeFigureOut">
              <a:rPr lang="nl-NL" smtClean="0"/>
              <a:t>21-9-2017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2483768" y="4767264"/>
            <a:ext cx="4968552" cy="27384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7622976" y="4767264"/>
            <a:ext cx="765448" cy="273844"/>
          </a:xfrm>
          <a:prstGeom prst="rect">
            <a:avLst/>
          </a:prstGeom>
        </p:spPr>
        <p:txBody>
          <a:bodyPr/>
          <a:lstStyle/>
          <a:p>
            <a:fld id="{AA4F24AA-E67F-4C2F-B565-4F1A7F3C48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8062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1882552" cy="273844"/>
          </a:xfrm>
          <a:prstGeom prst="rect">
            <a:avLst/>
          </a:prstGeom>
        </p:spPr>
        <p:txBody>
          <a:bodyPr/>
          <a:lstStyle/>
          <a:p>
            <a:fld id="{DA951D8C-530D-4D22-8480-914831118F07}" type="datetimeFigureOut">
              <a:rPr lang="nl-NL" smtClean="0"/>
              <a:t>21-9-2017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2483768" y="4767264"/>
            <a:ext cx="4968552" cy="27384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7622976" y="4767264"/>
            <a:ext cx="765448" cy="273844"/>
          </a:xfrm>
          <a:prstGeom prst="rect">
            <a:avLst/>
          </a:prstGeom>
        </p:spPr>
        <p:txBody>
          <a:bodyPr/>
          <a:lstStyle/>
          <a:p>
            <a:fld id="{AA4F24AA-E67F-4C2F-B565-4F1A7F3C48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3202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1882552" cy="273844"/>
          </a:xfrm>
          <a:prstGeom prst="rect">
            <a:avLst/>
          </a:prstGeom>
        </p:spPr>
        <p:txBody>
          <a:bodyPr/>
          <a:lstStyle/>
          <a:p>
            <a:fld id="{DA951D8C-530D-4D22-8480-914831118F07}" type="datetimeFigureOut">
              <a:rPr lang="nl-NL" smtClean="0"/>
              <a:t>21-9-2017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2483768" y="4767264"/>
            <a:ext cx="4968552" cy="27384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7622976" y="4767264"/>
            <a:ext cx="765448" cy="273844"/>
          </a:xfrm>
          <a:prstGeom prst="rect">
            <a:avLst/>
          </a:prstGeom>
        </p:spPr>
        <p:txBody>
          <a:bodyPr/>
          <a:lstStyle/>
          <a:p>
            <a:fld id="{AA4F24AA-E67F-4C2F-B565-4F1A7F3C48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844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1882552" cy="273844"/>
          </a:xfrm>
          <a:prstGeom prst="rect">
            <a:avLst/>
          </a:prstGeom>
        </p:spPr>
        <p:txBody>
          <a:bodyPr/>
          <a:lstStyle/>
          <a:p>
            <a:fld id="{DA951D8C-530D-4D22-8480-914831118F07}" type="datetimeFigureOut">
              <a:rPr lang="nl-NL" smtClean="0"/>
              <a:t>21-9-2017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2483768" y="4767264"/>
            <a:ext cx="4968552" cy="27384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7622976" y="4767264"/>
            <a:ext cx="765448" cy="273844"/>
          </a:xfrm>
          <a:prstGeom prst="rect">
            <a:avLst/>
          </a:prstGeom>
        </p:spPr>
        <p:txBody>
          <a:bodyPr/>
          <a:lstStyle/>
          <a:p>
            <a:fld id="{AA4F24AA-E67F-4C2F-B565-4F1A7F3C48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8755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1882552" cy="273844"/>
          </a:xfrm>
          <a:prstGeom prst="rect">
            <a:avLst/>
          </a:prstGeom>
        </p:spPr>
        <p:txBody>
          <a:bodyPr/>
          <a:lstStyle/>
          <a:p>
            <a:fld id="{DA951D8C-530D-4D22-8480-914831118F07}" type="datetimeFigureOut">
              <a:rPr lang="nl-NL" smtClean="0"/>
              <a:t>21-9-2017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2483768" y="4767264"/>
            <a:ext cx="4968552" cy="27384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7622976" y="4767264"/>
            <a:ext cx="765448" cy="273844"/>
          </a:xfrm>
          <a:prstGeom prst="rect">
            <a:avLst/>
          </a:prstGeom>
        </p:spPr>
        <p:txBody>
          <a:bodyPr/>
          <a:lstStyle/>
          <a:p>
            <a:fld id="{AA4F24AA-E67F-4C2F-B565-4F1A7F3C48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560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11560" y="205979"/>
            <a:ext cx="807524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11560" y="1200151"/>
            <a:ext cx="8075240" cy="2955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7693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7" r:id="rId8"/>
    <p:sldLayoutId id="2147483669" r:id="rId9"/>
    <p:sldLayoutId id="2147483672" r:id="rId10"/>
    <p:sldLayoutId id="2147483673" r:id="rId11"/>
    <p:sldLayoutId id="2147483670" r:id="rId12"/>
    <p:sldLayoutId id="2147483671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KIDO onderzoek Houten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427734"/>
            <a:ext cx="6400800" cy="972108"/>
          </a:xfrm>
        </p:spPr>
        <p:txBody>
          <a:bodyPr>
            <a:normAutofit/>
          </a:bodyPr>
          <a:lstStyle/>
          <a:p>
            <a:r>
              <a:rPr lang="nl-NL" sz="1200" dirty="0" smtClean="0"/>
              <a:t>René Postma &amp; Robert Beutick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08720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Sheet niet laten zien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sz="2400" dirty="0" smtClean="0"/>
              <a:t>Heeft u nog vragen?</a:t>
            </a:r>
          </a:p>
          <a:p>
            <a:pPr marL="0" indent="0">
              <a:buNone/>
            </a:pPr>
            <a:r>
              <a:rPr lang="nl-NL" sz="2400" dirty="0" smtClean="0"/>
              <a:t>Duidelijk </a:t>
            </a:r>
            <a:r>
              <a:rPr lang="nl-NL" sz="2400" dirty="0" smtClean="0"/>
              <a:t>gemaakt dat, langdurig, capaciteit, kostbaar, drijft op bestuurlijke en management aandacht. </a:t>
            </a:r>
            <a:endParaRPr lang="nl-NL" sz="2400" dirty="0" smtClean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Echt </a:t>
            </a:r>
            <a:r>
              <a:rPr lang="nl-NL" sz="2400" dirty="0" smtClean="0"/>
              <a:t>willen dus. Beeld zal hetzelfde zijn, oplossingen diffuus.  </a:t>
            </a:r>
            <a:endParaRPr lang="nl-NL" sz="2400" dirty="0" smtClean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Maar </a:t>
            </a:r>
            <a:r>
              <a:rPr lang="nl-NL" sz="2400" dirty="0" smtClean="0"/>
              <a:t>nogmaals niets doen is geen optie. Nu nog te repareren over twee jaar niet meer.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86752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Informatiehuishouding op orde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Niets doen is geen optie.</a:t>
            </a:r>
          </a:p>
          <a:p>
            <a:r>
              <a:rPr lang="nl-NL" sz="2400" dirty="0" smtClean="0"/>
              <a:t>Geen e-depot zonder goede </a:t>
            </a:r>
            <a:r>
              <a:rPr lang="nl-NL" sz="2400" dirty="0" smtClean="0"/>
              <a:t>informatiehuishouding.</a:t>
            </a:r>
          </a:p>
          <a:p>
            <a:r>
              <a:rPr lang="nl-NL" sz="2400" dirty="0" smtClean="0"/>
              <a:t>Informatiehuishouding is </a:t>
            </a:r>
            <a:r>
              <a:rPr lang="nl-NL" sz="2400" dirty="0"/>
              <a:t>een </a:t>
            </a:r>
            <a:r>
              <a:rPr lang="nl-NL" sz="2400" dirty="0" smtClean="0"/>
              <a:t>aangelegenheid voor de hele organisatie</a:t>
            </a:r>
            <a:r>
              <a:rPr lang="nl-NL" sz="2400" dirty="0"/>
              <a:t>, </a:t>
            </a:r>
            <a:r>
              <a:rPr lang="nl-NL" sz="2400" dirty="0" smtClean="0"/>
              <a:t>niet alleen voor het </a:t>
            </a:r>
            <a:r>
              <a:rPr lang="nl-NL" sz="2400" dirty="0" smtClean="0"/>
              <a:t>Archief</a:t>
            </a:r>
            <a:r>
              <a:rPr lang="nl-NL" sz="2400" dirty="0" smtClean="0"/>
              <a:t>.</a:t>
            </a:r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239812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Aanleiding (Houten)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Zaaksysteem</a:t>
            </a:r>
          </a:p>
          <a:p>
            <a:r>
              <a:rPr lang="nl-NL" sz="2400" dirty="0" smtClean="0"/>
              <a:t>Veranderende omgeving</a:t>
            </a:r>
          </a:p>
          <a:p>
            <a:r>
              <a:rPr lang="nl-NL" sz="2400" dirty="0" smtClean="0"/>
              <a:t>Grip op onze informatiehuishouding</a:t>
            </a:r>
          </a:p>
          <a:p>
            <a:r>
              <a:rPr lang="nl-NL" sz="2400" dirty="0" smtClean="0"/>
              <a:t>E-depot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76480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Selectie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err="1" smtClean="0"/>
              <a:t>Rodin</a:t>
            </a:r>
            <a:endParaRPr lang="nl-NL" sz="2400" dirty="0" smtClean="0"/>
          </a:p>
          <a:p>
            <a:r>
              <a:rPr lang="nl-NL" sz="2400" dirty="0" smtClean="0"/>
              <a:t>NEN</a:t>
            </a:r>
          </a:p>
          <a:p>
            <a:r>
              <a:rPr lang="nl-NL" sz="2400" dirty="0" smtClean="0"/>
              <a:t>Baseline informatiehuishouding</a:t>
            </a:r>
          </a:p>
          <a:p>
            <a:r>
              <a:rPr lang="nl-NL" sz="2400" dirty="0" smtClean="0"/>
              <a:t>KIDO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66624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Start proces </a:t>
            </a:r>
            <a:r>
              <a:rPr lang="nl-NL" sz="3600" dirty="0" smtClean="0"/>
              <a:t>in </a:t>
            </a:r>
            <a:r>
              <a:rPr lang="nl-NL" sz="3600" dirty="0" smtClean="0"/>
              <a:t>maart 2016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Direct DT </a:t>
            </a:r>
            <a:r>
              <a:rPr lang="nl-NL" sz="2400" dirty="0" smtClean="0"/>
              <a:t>geïnformeerd</a:t>
            </a:r>
          </a:p>
          <a:p>
            <a:r>
              <a:rPr lang="nl-NL" sz="2400" dirty="0" smtClean="0"/>
              <a:t>Budgetten </a:t>
            </a:r>
          </a:p>
          <a:p>
            <a:r>
              <a:rPr lang="nl-NL" sz="2400" dirty="0" smtClean="0"/>
              <a:t>Capaciteit</a:t>
            </a:r>
          </a:p>
          <a:p>
            <a:r>
              <a:rPr lang="nl-NL" sz="2400" dirty="0" smtClean="0"/>
              <a:t>Organisatievraagstuk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47959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Resultaat in maart 2017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Zorgwekkend</a:t>
            </a:r>
          </a:p>
          <a:p>
            <a:r>
              <a:rPr lang="nl-NL" sz="2400" dirty="0" smtClean="0"/>
              <a:t>4,6</a:t>
            </a:r>
          </a:p>
          <a:p>
            <a:r>
              <a:rPr lang="nl-NL" sz="2400" dirty="0" smtClean="0"/>
              <a:t>Nieuwegein</a:t>
            </a:r>
          </a:p>
          <a:p>
            <a:pPr lvl="1"/>
            <a:r>
              <a:rPr lang="nl-NL" sz="2000" dirty="0" smtClean="0"/>
              <a:t>Conclusies identiek</a:t>
            </a:r>
          </a:p>
          <a:p>
            <a:pPr lvl="1"/>
            <a:r>
              <a:rPr lang="nl-NL" sz="2000" dirty="0" smtClean="0"/>
              <a:t>Benodigde aanpak </a:t>
            </a:r>
            <a:r>
              <a:rPr lang="nl-NL" sz="2000" dirty="0" smtClean="0"/>
              <a:t>geheel anders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88357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Lessen uit Van Bussel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Bestuurlijk hoog inzetten.</a:t>
            </a:r>
          </a:p>
          <a:p>
            <a:r>
              <a:rPr lang="nl-NL" sz="2400" dirty="0" smtClean="0"/>
              <a:t>Betrokkenheid van directie </a:t>
            </a:r>
            <a:r>
              <a:rPr lang="nl-NL" sz="2400" dirty="0" smtClean="0"/>
              <a:t>en management </a:t>
            </a:r>
            <a:r>
              <a:rPr lang="nl-NL" sz="2400" dirty="0" smtClean="0"/>
              <a:t>noodzakelijke voorwaarde.</a:t>
            </a:r>
            <a:endParaRPr lang="nl-NL" sz="2400" dirty="0" smtClean="0"/>
          </a:p>
          <a:p>
            <a:r>
              <a:rPr lang="nl-NL" sz="2400" dirty="0" smtClean="0"/>
              <a:t>Samenwerken tussen gemeenten </a:t>
            </a:r>
            <a:r>
              <a:rPr lang="nl-NL" sz="2400" dirty="0" smtClean="0"/>
              <a:t>niet bij voorbaat een optie.</a:t>
            </a:r>
          </a:p>
          <a:p>
            <a:r>
              <a:rPr lang="nl-NL" sz="2400" dirty="0" smtClean="0"/>
              <a:t>Het rapport is niet </a:t>
            </a:r>
            <a:r>
              <a:rPr lang="nl-NL" sz="2400" i="1" dirty="0" smtClean="0"/>
              <a:t>de</a:t>
            </a:r>
            <a:r>
              <a:rPr lang="nl-NL" sz="2400" dirty="0" smtClean="0"/>
              <a:t> oplossing. Geeft wel richting.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0178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Vervolg in Houten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Perspectiefnota </a:t>
            </a:r>
            <a:r>
              <a:rPr lang="nl-NL" sz="2400" dirty="0" smtClean="0">
                <a:sym typeface="Wingdings" panose="05000000000000000000" pitchFamily="2" charset="2"/>
              </a:rPr>
              <a:t> </a:t>
            </a:r>
            <a:r>
              <a:rPr lang="nl-NL" sz="2400" dirty="0" smtClean="0"/>
              <a:t>€ 200.000 voor 2018 en 2019.</a:t>
            </a:r>
          </a:p>
          <a:p>
            <a:r>
              <a:rPr lang="nl-NL" sz="2400" dirty="0" smtClean="0"/>
              <a:t>Capaciteit vrijgemaakt.</a:t>
            </a:r>
          </a:p>
          <a:p>
            <a:r>
              <a:rPr lang="nl-NL" sz="2400" dirty="0" smtClean="0"/>
              <a:t>Strategische keuzes maken.</a:t>
            </a:r>
          </a:p>
          <a:p>
            <a:r>
              <a:rPr lang="nl-NL" sz="2400" dirty="0" smtClean="0"/>
              <a:t>Kennis op onderdelen inhuren.</a:t>
            </a:r>
          </a:p>
          <a:p>
            <a:endParaRPr lang="nl-NL" sz="2400" dirty="0" smtClean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2094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Tijdspad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200151"/>
            <a:ext cx="8208912" cy="3387823"/>
          </a:xfrm>
        </p:spPr>
        <p:txBody>
          <a:bodyPr>
            <a:normAutofit/>
          </a:bodyPr>
          <a:lstStyle/>
          <a:p>
            <a:pPr>
              <a:tabLst>
                <a:tab pos="3136900" algn="l"/>
              </a:tabLst>
            </a:pPr>
            <a:r>
              <a:rPr lang="nl-NL" sz="2400" dirty="0" smtClean="0"/>
              <a:t>03-2016:	Signaleren </a:t>
            </a:r>
            <a:r>
              <a:rPr lang="nl-NL" sz="2400" dirty="0" smtClean="0"/>
              <a:t>problemen.</a:t>
            </a:r>
          </a:p>
          <a:p>
            <a:pPr>
              <a:tabLst>
                <a:tab pos="3136900" algn="l"/>
              </a:tabLst>
            </a:pPr>
            <a:r>
              <a:rPr lang="nl-NL" sz="2400" dirty="0" smtClean="0"/>
              <a:t>11-2016 / 03-2017:	Onderzoek </a:t>
            </a:r>
            <a:r>
              <a:rPr lang="nl-NL" sz="2400" dirty="0" smtClean="0"/>
              <a:t>Van </a:t>
            </a:r>
            <a:r>
              <a:rPr lang="nl-NL" sz="2400" dirty="0" smtClean="0"/>
              <a:t>Bussel.</a:t>
            </a:r>
            <a:endParaRPr lang="nl-NL" sz="2400" dirty="0" smtClean="0"/>
          </a:p>
          <a:p>
            <a:pPr>
              <a:tabLst>
                <a:tab pos="3136900" algn="l"/>
              </a:tabLst>
            </a:pPr>
            <a:r>
              <a:rPr lang="nl-NL" sz="2400" dirty="0" smtClean="0"/>
              <a:t>03-2017 / 07-2017:	Overleg </a:t>
            </a:r>
            <a:r>
              <a:rPr lang="nl-NL" sz="2400" dirty="0" smtClean="0"/>
              <a:t>College, DT, </a:t>
            </a:r>
            <a:r>
              <a:rPr lang="nl-NL" sz="2400" dirty="0" smtClean="0"/>
              <a:t>management</a:t>
            </a:r>
            <a:endParaRPr lang="nl-NL" sz="2400" dirty="0" smtClean="0"/>
          </a:p>
          <a:p>
            <a:pPr>
              <a:tabLst>
                <a:tab pos="3136900" algn="l"/>
              </a:tabLst>
            </a:pPr>
            <a:r>
              <a:rPr lang="nl-NL" sz="2400" dirty="0" smtClean="0"/>
              <a:t>07-2017 / 01-2018:	Keuzes maken.</a:t>
            </a:r>
            <a:endParaRPr lang="nl-NL" sz="2400" dirty="0" smtClean="0"/>
          </a:p>
          <a:p>
            <a:pPr>
              <a:tabLst>
                <a:tab pos="3136900" algn="l"/>
              </a:tabLst>
            </a:pPr>
            <a:r>
              <a:rPr lang="nl-NL" sz="2400" dirty="0" smtClean="0"/>
              <a:t>2018 / 2019: 	Oplossen </a:t>
            </a:r>
            <a:r>
              <a:rPr lang="nl-NL" sz="2400" dirty="0" smtClean="0"/>
              <a:t>belangrijkste conclusies </a:t>
            </a:r>
            <a:r>
              <a:rPr lang="nl-NL" sz="2400" dirty="0" smtClean="0"/>
              <a:t>	Van Bussel.</a:t>
            </a:r>
            <a:endParaRPr lang="nl-NL" sz="2400" dirty="0" smtClean="0"/>
          </a:p>
          <a:p>
            <a:pPr>
              <a:tabLst>
                <a:tab pos="3136900" algn="l"/>
              </a:tabLst>
            </a:pPr>
            <a:r>
              <a:rPr lang="nl-NL" sz="2400" dirty="0" smtClean="0"/>
              <a:t>2020: 	Houten </a:t>
            </a:r>
            <a:r>
              <a:rPr lang="nl-NL" sz="2400" dirty="0" smtClean="0"/>
              <a:t>in control, </a:t>
            </a:r>
            <a:r>
              <a:rPr lang="nl-NL" sz="2400" dirty="0" smtClean="0"/>
              <a:t>	vervolgstappen E-depot.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84753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ettertype Hout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2C89D584-1941-404B-B58F-1226D5F00305}" vid="{9ECC6C46-2BF8-4B32-805A-633DB5FF1CA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92EE2AB1A07641A160B66F70375A92" ma:contentTypeVersion="12" ma:contentTypeDescription="Een nieuw document maken." ma:contentTypeScope="" ma:versionID="d90d668f26a48950a256943bc361c9d0">
  <xsd:schema xmlns:xsd="http://www.w3.org/2001/XMLSchema" xmlns:xs="http://www.w3.org/2001/XMLSchema" xmlns:p="http://schemas.microsoft.com/office/2006/metadata/properties" xmlns:ns1="http://schemas.microsoft.com/sharepoint/v3" xmlns:ns2="fee22167-c236-416d-8e7f-1f75d327fedd" xmlns:ns3="1cd6ebb7-799c-4025-aa72-03d65df50579" xmlns:ns4="ba69c5b4-b4a9-4049-8ecd-3868ecd3a286" targetNamespace="http://schemas.microsoft.com/office/2006/metadata/properties" ma:root="true" ma:fieldsID="5f23cca09bdbd89f5ca48925ce488b47" ns1:_="" ns2:_="" ns3:_="" ns4:_="">
    <xsd:import namespace="http://schemas.microsoft.com/sharepoint/v3"/>
    <xsd:import namespace="fee22167-c236-416d-8e7f-1f75d327fedd"/>
    <xsd:import namespace="1cd6ebb7-799c-4025-aa72-03d65df50579"/>
    <xsd:import namespace="ba69c5b4-b4a9-4049-8ecd-3868ecd3a28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3:MediaServiceOCR" minOccurs="0"/>
                <xsd:element ref="ns4:SharedWithDetails" minOccurs="0"/>
                <xsd:element ref="ns3:MediaServiceGenerationTime" minOccurs="0"/>
                <xsd:element ref="ns3:MediaServiceEventHashCod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Eigenschappen van het geïntegreerd beleid voor naleving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ctie van de gebruikersinterface van het geïntegreerd beleid voor naleving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e22167-c236-416d-8e7f-1f75d327fed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aarde van de document-id" ma:description="De waarde van de document-id die aan dit item is toegewezen." ma:internalName="_dlc_DocId" ma:readOnly="true">
      <xsd:simpleType>
        <xsd:restriction base="dms:Text"/>
      </xsd:simpleType>
    </xsd:element>
    <xsd:element name="_dlc_DocIdUrl" ma:index="9" nillable="true" ma:displayName="Document-id" ma:description="Permanente koppeling naar dit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6ebb7-799c-4025-aa72-03d65df505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9c5b4-b4a9-4049-8ecd-3868ecd3a28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D4B3295838E041AA48681593A920AB" ma:contentTypeVersion="17" ma:contentTypeDescription="Een nieuw document maken." ma:contentTypeScope="" ma:versionID="258b3f02b6b058cf3ee0ba74ee93e079">
  <xsd:schema xmlns:xsd="http://www.w3.org/2001/XMLSchema" xmlns:xs="http://www.w3.org/2001/XMLSchema" xmlns:p="http://schemas.microsoft.com/office/2006/metadata/properties" xmlns:ns2="05c69088-5412-4853-8944-fdfbc2d74cad" xmlns:ns3="10e106aa-1c33-4fbb-8989-676e50241683" targetNamespace="http://schemas.microsoft.com/office/2006/metadata/properties" ma:root="true" ma:fieldsID="fdc872a6483d1dc3ac853515558eca51" ns2:_="" ns3:_="">
    <xsd:import namespace="05c69088-5412-4853-8944-fdfbc2d74cad"/>
    <xsd:import namespace="10e106aa-1c33-4fbb-8989-676e5024168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c69088-5412-4853-8944-fdfbc2d74c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0bde4269-7c0f-42d6-b455-ed60271de2a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e106aa-1c33-4fbb-8989-676e5024168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0d5c208-1ad1-42bf-bd64-b92a49dd22fd}" ma:internalName="TaxCatchAll" ma:showField="CatchAllData" ma:web="10e106aa-1c33-4fbb-8989-676e502416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0e106aa-1c33-4fbb-8989-676e50241683" xsi:nil="true"/>
    <lcf76f155ced4ddcb4097134ff3c332f xmlns="05c69088-5412-4853-8944-fdfbc2d74ca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B9FC460-D167-4FB9-AD2B-ED26F6014A6D}"/>
</file>

<file path=customXml/itemProps2.xml><?xml version="1.0" encoding="utf-8"?>
<ds:datastoreItem xmlns:ds="http://schemas.openxmlformats.org/officeDocument/2006/customXml" ds:itemID="{F3740FE8-1DAB-43E8-96CB-AD061693A418}"/>
</file>

<file path=customXml/itemProps3.xml><?xml version="1.0" encoding="utf-8"?>
<ds:datastoreItem xmlns:ds="http://schemas.openxmlformats.org/officeDocument/2006/customXml" ds:itemID="{62A5CD0E-F37E-47BF-8FD0-B50E1AB8193C}"/>
</file>

<file path=customXml/itemProps4.xml><?xml version="1.0" encoding="utf-8"?>
<ds:datastoreItem xmlns:ds="http://schemas.openxmlformats.org/officeDocument/2006/customXml" ds:itemID="{B97DDB53-9182-4926-9A1A-640EE2DE0402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249</TotalTime>
  <Words>199</Words>
  <Application>Microsoft Office PowerPoint</Application>
  <PresentationFormat>Diavoorstelling (16:9)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blank</vt:lpstr>
      <vt:lpstr>KIDO onderzoek Houten</vt:lpstr>
      <vt:lpstr>Informatiehuishouding op orde</vt:lpstr>
      <vt:lpstr>Aanleiding (Houten)</vt:lpstr>
      <vt:lpstr>Selectie</vt:lpstr>
      <vt:lpstr>Start proces in maart 2016</vt:lpstr>
      <vt:lpstr>Resultaat in maart 2017</vt:lpstr>
      <vt:lpstr>Lessen uit Van Bussel</vt:lpstr>
      <vt:lpstr>Vervolg in Houten</vt:lpstr>
      <vt:lpstr>Tijdspad</vt:lpstr>
      <vt:lpstr>Sheet niet laten zien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Beutick</dc:creator>
  <cp:lastModifiedBy>René Postma</cp:lastModifiedBy>
  <cp:revision>11</cp:revision>
  <dcterms:created xsi:type="dcterms:W3CDTF">2017-09-18T06:55:55Z</dcterms:created>
  <dcterms:modified xsi:type="dcterms:W3CDTF">2017-09-21T11:38:00Z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0x010100B7D4B3295838E041AA48681593A920AB</vt:lpwstr>
  </property>
  <property fmtid="{D5CDD505-2E9C-101B-9397-08002B2CF9AE}" pid="3" name="_dlc_DocIdItemGuid">
    <vt:lpwstr>242fd884-04ba-4755-b577-6ff567538d62</vt:lpwstr>
  </property>
  <property fmtid="{D5CDD505-2E9C-101B-9397-08002B2CF9AE}" pid="4" name="Order">
    <vt:r8>7117700</vt:r8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_ExtendedDescription">
    <vt:lpwstr/>
  </property>
</Properties>
</file>